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.xml" ContentType="application/vnd.openxmlformats-officedocument.presentationml.tags+xml"/>
  <Override PartName="/ppt/notesSlides/notesSlide27.xml" ContentType="application/vnd.openxmlformats-officedocument.presentationml.notesSlide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419" r:id="rId2"/>
    <p:sldId id="420" r:id="rId3"/>
    <p:sldId id="473" r:id="rId4"/>
    <p:sldId id="475" r:id="rId5"/>
    <p:sldId id="421" r:id="rId6"/>
    <p:sldId id="422" r:id="rId7"/>
    <p:sldId id="537" r:id="rId8"/>
    <p:sldId id="424" r:id="rId9"/>
    <p:sldId id="425" r:id="rId10"/>
    <p:sldId id="426" r:id="rId11"/>
    <p:sldId id="427" r:id="rId12"/>
    <p:sldId id="428" r:id="rId13"/>
    <p:sldId id="429" r:id="rId14"/>
    <p:sldId id="500" r:id="rId15"/>
    <p:sldId id="501" r:id="rId16"/>
    <p:sldId id="502" r:id="rId17"/>
    <p:sldId id="503" r:id="rId18"/>
    <p:sldId id="504" r:id="rId19"/>
    <p:sldId id="509" r:id="rId20"/>
    <p:sldId id="510" r:id="rId21"/>
    <p:sldId id="511" r:id="rId22"/>
    <p:sldId id="512" r:id="rId23"/>
    <p:sldId id="505" r:id="rId24"/>
    <p:sldId id="507" r:id="rId25"/>
    <p:sldId id="517" r:id="rId26"/>
    <p:sldId id="526" r:id="rId27"/>
    <p:sldId id="530" r:id="rId28"/>
    <p:sldId id="524" r:id="rId29"/>
    <p:sldId id="456" r:id="rId30"/>
    <p:sldId id="457" r:id="rId31"/>
    <p:sldId id="459" r:id="rId32"/>
    <p:sldId id="460" r:id="rId33"/>
    <p:sldId id="461" r:id="rId34"/>
    <p:sldId id="533" r:id="rId35"/>
    <p:sldId id="458" r:id="rId36"/>
    <p:sldId id="462" r:id="rId37"/>
    <p:sldId id="464" r:id="rId38"/>
    <p:sldId id="465" r:id="rId39"/>
    <p:sldId id="466" r:id="rId40"/>
    <p:sldId id="467" r:id="rId41"/>
    <p:sldId id="534" r:id="rId42"/>
    <p:sldId id="532" r:id="rId43"/>
    <p:sldId id="463" r:id="rId44"/>
    <p:sldId id="468" r:id="rId45"/>
    <p:sldId id="470" r:id="rId46"/>
    <p:sldId id="471" r:id="rId47"/>
    <p:sldId id="483" r:id="rId48"/>
    <p:sldId id="535" r:id="rId49"/>
    <p:sldId id="469" r:id="rId50"/>
    <p:sldId id="531" r:id="rId51"/>
    <p:sldId id="417" r:id="rId52"/>
    <p:sldId id="450" r:id="rId53"/>
    <p:sldId id="449" r:id="rId54"/>
    <p:sldId id="451" r:id="rId55"/>
    <p:sldId id="444" r:id="rId56"/>
    <p:sldId id="481" r:id="rId57"/>
    <p:sldId id="474" r:id="rId58"/>
    <p:sldId id="447" r:id="rId59"/>
    <p:sldId id="536" r:id="rId6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72B9"/>
    <a:srgbClr val="0A3254"/>
    <a:srgbClr val="0070C0"/>
    <a:srgbClr val="DF5327"/>
    <a:srgbClr val="4D5154"/>
    <a:srgbClr val="DFDDCE"/>
    <a:srgbClr val="00529C"/>
    <a:srgbClr val="B6AF88"/>
    <a:srgbClr val="004E95"/>
    <a:srgbClr val="108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1" autoAdjust="0"/>
    <p:restoredTop sz="90000" autoAdjust="0"/>
  </p:normalViewPr>
  <p:slideViewPr>
    <p:cSldViewPr snapToGrid="0">
      <p:cViewPr varScale="1">
        <p:scale>
          <a:sx n="62" d="100"/>
          <a:sy n="62" d="100"/>
        </p:scale>
        <p:origin x="10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5A-461B-A1D7-60269BEC334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15A-461B-A1D7-60269BEC334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38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5A-461B-A1D7-60269BEC33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FAAA087-6CF6-4BC8-9FDF-54EC3BC4121E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622DFA8-D600-4714-8657-B9C979E9F4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50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631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153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292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345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368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65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24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</a:t>
            </a:r>
            <a:r>
              <a:rPr lang="en-US" baseline="0" dirty="0" smtClean="0"/>
              <a:t> the front end:  B</a:t>
            </a:r>
            <a:r>
              <a:rPr lang="en-US" dirty="0" smtClean="0"/>
              <a:t>arriers</a:t>
            </a:r>
            <a:r>
              <a:rPr lang="en-US" baseline="0" dirty="0" smtClean="0"/>
              <a:t> to Enrollment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1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Once you get in,</a:t>
            </a:r>
            <a:r>
              <a:rPr lang="en-US" baseline="0" dirty="0" smtClean="0"/>
              <a:t> the transition can still be a challenge.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43790-E1A6-47E3-A70F-A049FE11769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82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it’s no wonder! Transfer students</a:t>
            </a:r>
            <a:r>
              <a:rPr lang="en-US" baseline="0" dirty="0" smtClean="0"/>
              <a:t> have incredibly diverse needs and identities, and we’re asking them to n</a:t>
            </a:r>
            <a:r>
              <a:rPr lang="en-US" dirty="0" smtClean="0"/>
              <a:t>avigate</a:t>
            </a:r>
            <a:r>
              <a:rPr lang="en-US" baseline="0" dirty="0" smtClean="0"/>
              <a:t> not one but two often very difference institutions.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560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67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26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32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357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Call to Action!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7694A-FC13-4BE8-8E44-A0F99A22CBCF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019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43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Janet</a:t>
            </a:r>
          </a:p>
          <a:p>
            <a:r>
              <a:rPr lang="en-US" dirty="0" smtClean="0"/>
              <a:t>Thank</a:t>
            </a:r>
            <a:r>
              <a:rPr lang="en-US" baseline="0" dirty="0" smtClean="0"/>
              <a:t> you, find us,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9570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245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216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70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Judith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9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Judith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841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743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38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67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2DFA8-D600-4714-8657-B9C979E9F48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48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Primary</a:t>
            </a:r>
            <a:r>
              <a:rPr lang="en-US" baseline="0" dirty="0" smtClean="0"/>
              <a:t> perspective remained the same, but could vividly see the many barriers that can so easily derail the transfer journey.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7694A-FC13-4BE8-8E44-A0F99A22CBC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8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146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477265" y="1534728"/>
            <a:ext cx="3237470" cy="609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183028" y="6356350"/>
            <a:ext cx="45719" cy="365125"/>
          </a:xfrm>
          <a:prstGeom prst="rect">
            <a:avLst/>
          </a:prstGeom>
          <a:solidFill>
            <a:srgbClr val="183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05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5pPr>
              <a:tabLst>
                <a:tab pos="4629150" algn="l"/>
              </a:tabLs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183028" y="6356350"/>
            <a:ext cx="45719" cy="365125"/>
          </a:xfrm>
          <a:prstGeom prst="rect">
            <a:avLst/>
          </a:prstGeom>
          <a:solidFill>
            <a:srgbClr val="183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745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884581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23"/>
          <p:cNvSpPr>
            <a:spLocks noGrp="1"/>
          </p:cNvSpPr>
          <p:nvPr>
            <p:ph type="sldNum" sz="quarter" idx="24"/>
          </p:nvPr>
        </p:nvSpPr>
        <p:spPr>
          <a:xfrm>
            <a:off x="9304663" y="6401265"/>
            <a:ext cx="2743200" cy="365125"/>
          </a:xfrm>
        </p:spPr>
        <p:txBody>
          <a:bodyPr/>
          <a:lstStyle>
            <a:lvl1pPr>
              <a:defRPr sz="2000" spc="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latin typeface="Oswald" panose="02000503000000000000" pitchFamily="2" charset="0"/>
              </a:rPr>
              <a:t>#NISTS2019 | </a:t>
            </a:r>
            <a:fld id="{21FFE3FD-5BBB-4444-8380-6FC08B58B24F}" type="slidenum">
              <a:rPr lang="en-US" smtClean="0">
                <a:latin typeface="Oswald" panose="02000503000000000000" pitchFamily="2" charset="0"/>
              </a:rPr>
              <a:pPr/>
              <a:t>‹#›</a:t>
            </a:fld>
            <a:endParaRPr lang="en-US" dirty="0">
              <a:latin typeface="Oswald" panose="02000503000000000000" pitchFamily="2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1690688"/>
            <a:ext cx="10515600" cy="865187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cap="all" baseline="0">
                <a:latin typeface="Oswald" panose="02000503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6"/>
          </p:nvPr>
        </p:nvSpPr>
        <p:spPr>
          <a:xfrm>
            <a:off x="838200" y="2555875"/>
            <a:ext cx="10515600" cy="278765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37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5755" y="718851"/>
            <a:ext cx="9900491" cy="5420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125662" y="2526939"/>
            <a:ext cx="8009855" cy="2576572"/>
          </a:xfrm>
        </p:spPr>
        <p:txBody>
          <a:bodyPr>
            <a:normAutofit/>
          </a:bodyPr>
          <a:lstStyle>
            <a:lvl1pPr marL="0" indent="0" algn="ctr">
              <a:buNone/>
              <a:defRPr sz="3200" b="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Insert Quote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79749" y="5103510"/>
            <a:ext cx="5709167" cy="669301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Source’s Name, Date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763" y="862150"/>
            <a:ext cx="1490475" cy="1298451"/>
          </a:xfrm>
          <a:prstGeom prst="rect">
            <a:avLst/>
          </a:prstGeom>
        </p:spPr>
      </p:pic>
      <p:sp>
        <p:nvSpPr>
          <p:cNvPr id="12" name="Slide Number Placeholder 23"/>
          <p:cNvSpPr>
            <a:spLocks noGrp="1"/>
          </p:cNvSpPr>
          <p:nvPr>
            <p:ph type="sldNum" sz="quarter" idx="24"/>
          </p:nvPr>
        </p:nvSpPr>
        <p:spPr>
          <a:xfrm>
            <a:off x="9304663" y="6401265"/>
            <a:ext cx="2743200" cy="365125"/>
          </a:xfrm>
        </p:spPr>
        <p:txBody>
          <a:bodyPr/>
          <a:lstStyle>
            <a:lvl1pPr>
              <a:defRPr sz="2000" spc="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latin typeface="Oswald" panose="02000503000000000000" pitchFamily="2" charset="0"/>
              </a:rPr>
              <a:t>#NISTS2019 | </a:t>
            </a:r>
            <a:fld id="{21FFE3FD-5BBB-4444-8380-6FC08B58B24F}" type="slidenum">
              <a:rPr lang="en-US" smtClean="0">
                <a:latin typeface="Oswald" panose="02000503000000000000" pitchFamily="2" charset="0"/>
              </a:rPr>
              <a:pPr/>
              <a:t>‹#›</a:t>
            </a:fld>
            <a:endParaRPr lang="en-US" dirty="0"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76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434728" y="365125"/>
            <a:ext cx="8919072" cy="13255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9" name="Slide Number Placeholder 23"/>
          <p:cNvSpPr>
            <a:spLocks noGrp="1"/>
          </p:cNvSpPr>
          <p:nvPr>
            <p:ph type="sldNum" sz="quarter" idx="24"/>
          </p:nvPr>
        </p:nvSpPr>
        <p:spPr>
          <a:xfrm>
            <a:off x="9304663" y="6401265"/>
            <a:ext cx="2743200" cy="365125"/>
          </a:xfrm>
        </p:spPr>
        <p:txBody>
          <a:bodyPr/>
          <a:lstStyle>
            <a:lvl1pPr>
              <a:defRPr sz="2000" spc="50" baseline="0"/>
            </a:lvl1pPr>
          </a:lstStyle>
          <a:p>
            <a:r>
              <a:rPr lang="en-US" dirty="0" smtClean="0">
                <a:solidFill>
                  <a:srgbClr val="F36C40"/>
                </a:solidFill>
                <a:latin typeface="Oswald" panose="02000503000000000000" pitchFamily="2" charset="0"/>
              </a:rPr>
              <a:t>#NISTS2019 | </a:t>
            </a:r>
            <a:fld id="{21FFE3FD-5BBB-4444-8380-6FC08B58B24F}" type="slidenum">
              <a:rPr lang="en-US" smtClean="0">
                <a:latin typeface="Oswald" panose="02000503000000000000" pitchFamily="2" charset="0"/>
              </a:rPr>
              <a:pPr/>
              <a:t>‹#›</a:t>
            </a:fld>
            <a:endParaRPr lang="en-US" dirty="0">
              <a:latin typeface="Oswald" panose="02000503000000000000" pitchFamily="2" charset="0"/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434728" y="1690688"/>
            <a:ext cx="8919072" cy="865187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cap="all" baseline="0">
                <a:latin typeface="Oswald" panose="02000503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6"/>
          </p:nvPr>
        </p:nvSpPr>
        <p:spPr>
          <a:xfrm>
            <a:off x="2434728" y="2555874"/>
            <a:ext cx="8919072" cy="3488309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051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477265" y="1534728"/>
            <a:ext cx="3237470" cy="609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183028" y="6356350"/>
            <a:ext cx="45719" cy="365125"/>
          </a:xfrm>
          <a:prstGeom prst="rect">
            <a:avLst/>
          </a:prstGeom>
          <a:solidFill>
            <a:srgbClr val="183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8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183028" y="6356350"/>
            <a:ext cx="45719" cy="365125"/>
          </a:xfrm>
          <a:prstGeom prst="rect">
            <a:avLst/>
          </a:prstGeom>
          <a:solidFill>
            <a:srgbClr val="183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3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477265" y="1534728"/>
            <a:ext cx="3237470" cy="609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183028" y="6356350"/>
            <a:ext cx="45719" cy="365125"/>
          </a:xfrm>
          <a:prstGeom prst="rect">
            <a:avLst/>
          </a:prstGeom>
          <a:solidFill>
            <a:srgbClr val="183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81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477265" y="1534728"/>
            <a:ext cx="3237470" cy="609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183028" y="6356350"/>
            <a:ext cx="45719" cy="365125"/>
          </a:xfrm>
          <a:prstGeom prst="rect">
            <a:avLst/>
          </a:prstGeom>
          <a:solidFill>
            <a:srgbClr val="183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57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477265" y="1534728"/>
            <a:ext cx="3237470" cy="609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183028" y="6356350"/>
            <a:ext cx="45719" cy="365125"/>
          </a:xfrm>
          <a:prstGeom prst="rect">
            <a:avLst/>
          </a:prstGeom>
          <a:solidFill>
            <a:srgbClr val="183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97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183028" y="6356350"/>
            <a:ext cx="45719" cy="365125"/>
          </a:xfrm>
          <a:prstGeom prst="rect">
            <a:avLst/>
          </a:prstGeom>
          <a:solidFill>
            <a:srgbClr val="183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61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183028" y="6356350"/>
            <a:ext cx="45719" cy="365125"/>
          </a:xfrm>
          <a:prstGeom prst="rect">
            <a:avLst/>
          </a:prstGeom>
          <a:solidFill>
            <a:srgbClr val="183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4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183028" y="6356350"/>
            <a:ext cx="45719" cy="365125"/>
          </a:xfrm>
          <a:prstGeom prst="rect">
            <a:avLst/>
          </a:prstGeom>
          <a:solidFill>
            <a:srgbClr val="183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74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254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3070" y="6356350"/>
            <a:ext cx="5830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1E2FE-59DA-4D71-B020-EFC93E9FC5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1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7" Type="http://schemas.openxmlformats.org/officeDocument/2006/relationships/image" Target="../media/image47.tm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mp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tmp"/><Relationship Id="rId4" Type="http://schemas.openxmlformats.org/officeDocument/2006/relationships/image" Target="../media/image51.tm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tm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ccrc.tc.columbia.edu/publications/tracking-transfer-institutional-state-effectiveness.html" TargetMode="External"/><Relationship Id="rId3" Type="http://schemas.openxmlformats.org/officeDocument/2006/relationships/hyperlink" Target="https://www.achievingthedream.org/resource/17502/holistic-student-supports-redesign-a-toolkit" TargetMode="External"/><Relationship Id="rId7" Type="http://schemas.openxmlformats.org/officeDocument/2006/relationships/hyperlink" Target="http://listen.higheredlive.com/e/marketing-live-transfer-receptivity-transforming-culture-and-the-student-experience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designlab.org/stp/" TargetMode="External"/><Relationship Id="rId11" Type="http://schemas.openxmlformats.org/officeDocument/2006/relationships/hyperlink" Target="https://ccrc.tc.columbia.edu/publications/understanding-student-experience-cbd.html" TargetMode="External"/><Relationship Id="rId5" Type="http://schemas.openxmlformats.org/officeDocument/2006/relationships/hyperlink" Target="https://ccrc.tc.columbia.edu/publications/tackling-transfer-guide-convening-community-colleges-universities-improve-transfer-student-outcomes.html" TargetMode="External"/><Relationship Id="rId10" Type="http://schemas.openxmlformats.org/officeDocument/2006/relationships/hyperlink" Target="https://higheredlive.com/transfer-receptivity-transforming-culture-and-the-student-experience/" TargetMode="External"/><Relationship Id="rId4" Type="http://schemas.openxmlformats.org/officeDocument/2006/relationships/hyperlink" Target="https://www.aacc.nche.edu/research-trends/fast-facts/" TargetMode="External"/><Relationship Id="rId9" Type="http://schemas.openxmlformats.org/officeDocument/2006/relationships/hyperlink" Target="https://www.nists.org/guide-to-gathering-transfer-student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nscresearchcenter.org/signaturereport15/" TargetMode="External"/><Relationship Id="rId7" Type="http://schemas.openxmlformats.org/officeDocument/2006/relationships/hyperlink" Target="https://www.freepik.com/" TargetMode="External"/><Relationship Id="rId2" Type="http://schemas.openxmlformats.org/officeDocument/2006/relationships/hyperlink" Target="https://ccrc.tc.columbia.edu/publications/ease-access-usefulness-transfer-information-community-college-websites-texas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washington.edu/ccri/research/transfer/" TargetMode="External"/><Relationship Id="rId5" Type="http://schemas.openxmlformats.org/officeDocument/2006/relationships/hyperlink" Target="https://ccrc.tc.columbia.edu/publications/transfer-playbook-essential-practices.html" TargetMode="External"/><Relationship Id="rId4" Type="http://schemas.openxmlformats.org/officeDocument/2006/relationships/hyperlink" Target="https://www.gao.gov/products/GAO-17-57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97000">
              <a:srgbClr val="0A325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28936" y="679473"/>
            <a:ext cx="10014859" cy="3398762"/>
          </a:xfrm>
        </p:spPr>
        <p:txBody>
          <a:bodyPr anchor="ctr">
            <a:noAutofit/>
          </a:bodyPr>
          <a:lstStyle/>
          <a:p>
            <a:pPr algn="l"/>
            <a:r>
              <a:rPr lang="en-US" sz="6600" cap="all" dirty="0" smtClean="0">
                <a:solidFill>
                  <a:schemeClr val="bg1"/>
                </a:solidFill>
              </a:rPr>
              <a:t>EMBRACING YOUR TRANSFER LENSES</a:t>
            </a:r>
            <a:endParaRPr lang="en-US" sz="6600" cap="all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95431" y="3468757"/>
            <a:ext cx="8979771" cy="461666"/>
            <a:chOff x="1095431" y="3568148"/>
            <a:chExt cx="8979771" cy="461666"/>
          </a:xfrm>
        </p:grpSpPr>
        <p:sp>
          <p:nvSpPr>
            <p:cNvPr id="2" name="TextBox 1"/>
            <p:cNvSpPr txBox="1"/>
            <p:nvPr/>
          </p:nvSpPr>
          <p:spPr>
            <a:xfrm>
              <a:off x="1997528" y="3568148"/>
              <a:ext cx="807767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2060"/>
                  </a:solidFill>
                </a:rPr>
                <a:t>SCTCS Teaching + Learning Tuesday | June 18, 2019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3" name="Isosceles Triangle 2"/>
            <p:cNvSpPr/>
            <p:nvPr/>
          </p:nvSpPr>
          <p:spPr>
            <a:xfrm rot="5400000">
              <a:off x="1063687" y="3601273"/>
              <a:ext cx="460285" cy="396798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Isosceles Triangle 8"/>
            <p:cNvSpPr/>
            <p:nvPr/>
          </p:nvSpPr>
          <p:spPr>
            <a:xfrm rot="5400000">
              <a:off x="1502491" y="3601272"/>
              <a:ext cx="460285" cy="396798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97528" y="4572000"/>
            <a:ext cx="7163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National Institute for the Study of Transfer Students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www.nists.org | nists@ung.edu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8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95300" y="457199"/>
            <a:ext cx="11201400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43" y="1761740"/>
            <a:ext cx="8921514" cy="33345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67739" y="3012708"/>
            <a:ext cx="5656521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 &amp; REGISTRATION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463597">
            <a:off x="6991299" y="2540538"/>
            <a:ext cx="2974554" cy="461665"/>
          </a:xfrm>
          <a:prstGeom prst="rect">
            <a:avLst/>
          </a:prstGeom>
          <a:solidFill>
            <a:srgbClr val="30BF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CONSUMING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5701" y="3608757"/>
            <a:ext cx="2128092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CLUELESS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018460">
            <a:off x="2452905" y="2451658"/>
            <a:ext cx="2563258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DISENGAGED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5673" y="3648590"/>
            <a:ext cx="367963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SERVICE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5030" y="1951574"/>
            <a:ext cx="3051673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CAN’T DO THAT”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3738" y="1972441"/>
            <a:ext cx="2325018" cy="461665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REFERRALS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687891">
            <a:off x="8118298" y="4190071"/>
            <a:ext cx="221829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ARROGANT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960456">
            <a:off x="2409040" y="4214287"/>
            <a:ext cx="2491778" cy="461665"/>
          </a:xfrm>
          <a:prstGeom prst="rect">
            <a:avLst/>
          </a:prstGeom>
          <a:solidFill>
            <a:srgbClr val="F36C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COMPASSION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lide Number Placeholder 2"/>
          <p:cNvSpPr txBox="1">
            <a:spLocks/>
          </p:cNvSpPr>
          <p:nvPr/>
        </p:nvSpPr>
        <p:spPr>
          <a:xfrm>
            <a:off x="8571123" y="64176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FFE3FD-5BBB-4444-8380-6FC08B58B24F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438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20643"/>
            <a:ext cx="12192000" cy="14373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4931" y="1243638"/>
            <a:ext cx="7358349" cy="1325563"/>
          </a:xfrm>
        </p:spPr>
        <p:txBody>
          <a:bodyPr>
            <a:noAutofit/>
          </a:bodyPr>
          <a:lstStyle/>
          <a:p>
            <a:pPr algn="l"/>
            <a:r>
              <a:rPr lang="en-US" sz="8800" b="1" cap="all" dirty="0" smtClean="0">
                <a:solidFill>
                  <a:srgbClr val="0070C0"/>
                </a:solidFill>
                <a:latin typeface="+mn-lt"/>
              </a:rPr>
              <a:t>Nick*</a:t>
            </a:r>
            <a:endParaRPr lang="en-US" sz="8800" b="1" cap="all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564931" y="2592467"/>
            <a:ext cx="7664669" cy="865187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+mn-lt"/>
              </a:rPr>
              <a:t>“Hey, remember me?”</a:t>
            </a:r>
            <a:endParaRPr lang="en-US" sz="4400" dirty="0"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564931" y="4990641"/>
            <a:ext cx="7358349" cy="43000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*This guy is not the real Nick, but the similarity is striking!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r="2948"/>
          <a:stretch/>
        </p:blipFill>
        <p:spPr>
          <a:xfrm>
            <a:off x="8229600" y="140653"/>
            <a:ext cx="3426246" cy="67173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71123" y="6417616"/>
            <a:ext cx="2743200" cy="365125"/>
          </a:xfrm>
        </p:spPr>
        <p:txBody>
          <a:bodyPr/>
          <a:lstStyle/>
          <a:p>
            <a:fld id="{21FFE3FD-5BBB-4444-8380-6FC08B58B24F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00" y="457199"/>
            <a:ext cx="11201400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43" y="1761740"/>
            <a:ext cx="8921514" cy="33345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67739" y="2930879"/>
            <a:ext cx="5656521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 &amp; REGISTRATION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90902">
            <a:off x="7356342" y="2669931"/>
            <a:ext cx="2974554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ISSUES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445223">
            <a:off x="5804745" y="3685094"/>
            <a:ext cx="5333894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&amp; WRONG INFORMATION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242304">
            <a:off x="1782296" y="2092409"/>
            <a:ext cx="4656064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5673" y="3648590"/>
            <a:ext cx="367963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SERVICE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6849" y="4258425"/>
            <a:ext cx="372221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UNCLEAR PATHWAYS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960456">
            <a:off x="2417969" y="4231580"/>
            <a:ext cx="2290147" cy="461665"/>
          </a:xfrm>
          <a:prstGeom prst="rect">
            <a:avLst/>
          </a:prstGeom>
          <a:solidFill>
            <a:srgbClr val="F36C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COMPASSION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6889" y="2011299"/>
            <a:ext cx="3322170" cy="461665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IDENTIES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lide Number Placeholder 2"/>
          <p:cNvSpPr txBox="1">
            <a:spLocks/>
          </p:cNvSpPr>
          <p:nvPr/>
        </p:nvSpPr>
        <p:spPr>
          <a:xfrm>
            <a:off x="8571123" y="64176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FFE3FD-5BBB-4444-8380-6FC08B58B24F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899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 Tab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" t="17158" r="2104" b="1421"/>
          <a:stretch/>
        </p:blipFill>
        <p:spPr>
          <a:xfrm>
            <a:off x="160421" y="304800"/>
            <a:ext cx="11823031" cy="55505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9874" y="2455262"/>
            <a:ext cx="21400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How to help transfers succeed</a:t>
            </a:r>
            <a:endParaRPr lang="en-US" sz="12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71123" y="6417616"/>
            <a:ext cx="2743200" cy="365125"/>
          </a:xfrm>
        </p:spPr>
        <p:txBody>
          <a:bodyPr/>
          <a:lstStyle/>
          <a:p>
            <a:fld id="{21FFE3FD-5BBB-4444-8380-6FC08B58B24F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6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D51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231E2FE-59DA-4D71-B020-EFC93E9FC5F4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02315" y="445946"/>
            <a:ext cx="8987370" cy="5764355"/>
            <a:chOff x="1233113" y="445946"/>
            <a:chExt cx="8987370" cy="5764355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113" y="445946"/>
              <a:ext cx="4466868" cy="5764355"/>
            </a:xfrm>
            <a:prstGeom prst="rect">
              <a:avLst/>
            </a:prstGeom>
            <a:ln w="38100">
              <a:solidFill>
                <a:srgbClr val="4D5154"/>
              </a:solidFill>
              <a:miter lim="800000"/>
            </a:ln>
          </p:spPr>
        </p:pic>
        <p:grpSp>
          <p:nvGrpSpPr>
            <p:cNvPr id="12" name="Group 11"/>
            <p:cNvGrpSpPr/>
            <p:nvPr/>
          </p:nvGrpSpPr>
          <p:grpSpPr>
            <a:xfrm>
              <a:off x="6266847" y="445946"/>
              <a:ext cx="3953636" cy="5764355"/>
              <a:chOff x="6076347" y="445945"/>
              <a:chExt cx="3953636" cy="576435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076347" y="445945"/>
                <a:ext cx="3953636" cy="5764355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4D515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2841" y="583233"/>
                <a:ext cx="3660648" cy="5486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638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231E2FE-59DA-4D71-B020-EFC93E9FC5F4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59832" y="2198311"/>
            <a:ext cx="3176337" cy="1943314"/>
            <a:chOff x="1693202" y="1993772"/>
            <a:chExt cx="3176337" cy="1943314"/>
          </a:xfrm>
        </p:grpSpPr>
        <p:sp>
          <p:nvSpPr>
            <p:cNvPr id="8" name="TextBox 7"/>
            <p:cNvSpPr txBox="1"/>
            <p:nvPr/>
          </p:nvSpPr>
          <p:spPr>
            <a:xfrm>
              <a:off x="1715878" y="1993772"/>
              <a:ext cx="313098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dirty="0">
                  <a:solidFill>
                    <a:schemeClr val="bg1"/>
                  </a:solidFill>
                  <a:latin typeface="+mj-lt"/>
                </a:rPr>
                <a:t>2.8M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93202" y="3229200"/>
              <a:ext cx="31763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FIRST-TIME STUDENTS,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FALL 2011 COHORT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811687" y="831628"/>
            <a:ext cx="6889750" cy="4593167"/>
            <a:chOff x="5811687" y="627089"/>
            <a:chExt cx="6889750" cy="4593167"/>
          </a:xfrm>
        </p:grpSpPr>
        <p:graphicFrame>
          <p:nvGraphicFramePr>
            <p:cNvPr id="26" name="Chart 25"/>
            <p:cNvGraphicFramePr/>
            <p:nvPr>
              <p:extLst/>
            </p:nvPr>
          </p:nvGraphicFramePr>
          <p:xfrm>
            <a:off x="5811687" y="627089"/>
            <a:ext cx="6889750" cy="45931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10554747" y="2177716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38%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21106" y="3440322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62%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365953" y="5751096"/>
            <a:ext cx="3781219" cy="386863"/>
            <a:chOff x="7290681" y="5847345"/>
            <a:chExt cx="3781219" cy="386863"/>
          </a:xfrm>
        </p:grpSpPr>
        <p:grpSp>
          <p:nvGrpSpPr>
            <p:cNvPr id="34" name="Group 33"/>
            <p:cNvGrpSpPr/>
            <p:nvPr/>
          </p:nvGrpSpPr>
          <p:grpSpPr>
            <a:xfrm>
              <a:off x="9644474" y="5847345"/>
              <a:ext cx="1427426" cy="369332"/>
              <a:chOff x="9824948" y="5847345"/>
              <a:chExt cx="1427426" cy="369332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9824948" y="5893648"/>
                <a:ext cx="276726" cy="276726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0101674" y="5847345"/>
                <a:ext cx="1150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Transfers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7290681" y="5864876"/>
              <a:ext cx="1927563" cy="369332"/>
              <a:chOff x="6970035" y="5847345"/>
              <a:chExt cx="1927563" cy="36933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6970035" y="5893648"/>
                <a:ext cx="276726" cy="27672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246761" y="5847345"/>
                <a:ext cx="16508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Non-Transfers</a:t>
                </a: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265036" y="230924"/>
            <a:ext cx="3841743" cy="715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071167" y="1670140"/>
            <a:ext cx="1680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Figure 1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036" y="263008"/>
            <a:ext cx="2733411" cy="601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48284" y="280905"/>
            <a:ext cx="3414116" cy="594360"/>
            <a:chOff x="468074" y="264863"/>
            <a:chExt cx="3414116" cy="594360"/>
          </a:xfrm>
        </p:grpSpPr>
        <p:sp>
          <p:nvSpPr>
            <p:cNvPr id="39" name="Rectangle 38"/>
            <p:cNvSpPr/>
            <p:nvPr/>
          </p:nvSpPr>
          <p:spPr>
            <a:xfrm>
              <a:off x="2949807" y="264863"/>
              <a:ext cx="932383" cy="5943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 #15</a:t>
              </a:r>
              <a:endParaRPr lang="en-US" sz="14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t="15078"/>
            <a:stretch/>
          </p:blipFill>
          <p:spPr>
            <a:xfrm>
              <a:off x="468074" y="326321"/>
              <a:ext cx="2513253" cy="48589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8429380" y="2666545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+mj-lt"/>
              </a:rPr>
              <a:t>33%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61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TRANSFER POPULATION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/>
          <a:p>
            <a:fld id="{8231E2FE-59DA-4D71-B020-EFC93E9FC5F4}" type="slidenum">
              <a:rPr lang="en-US" smtClean="0"/>
              <a:t>16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3145" r="7612"/>
          <a:stretch/>
        </p:blipFill>
        <p:spPr>
          <a:xfrm>
            <a:off x="593888" y="2403831"/>
            <a:ext cx="2215299" cy="25415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5" b="13869"/>
          <a:stretch/>
        </p:blipFill>
        <p:spPr>
          <a:xfrm>
            <a:off x="4008456" y="3062857"/>
            <a:ext cx="2624048" cy="1545997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2991786" y="3801979"/>
            <a:ext cx="894414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991523" y="2363347"/>
            <a:ext cx="3786803" cy="2985433"/>
            <a:chOff x="6991523" y="2363347"/>
            <a:chExt cx="3786803" cy="2985433"/>
          </a:xfrm>
        </p:grpSpPr>
        <p:sp>
          <p:nvSpPr>
            <p:cNvPr id="13" name="TextBox 12"/>
            <p:cNvSpPr txBox="1"/>
            <p:nvPr/>
          </p:nvSpPr>
          <p:spPr>
            <a:xfrm>
              <a:off x="7749933" y="2363347"/>
              <a:ext cx="3028393" cy="2985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historically </a:t>
              </a:r>
            </a:p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underrepresented</a:t>
              </a:r>
            </a:p>
            <a:p>
              <a:pPr algn="ctr"/>
              <a:endParaRPr lang="en-US" sz="1600" dirty="0">
                <a:solidFill>
                  <a:srgbClr val="C00000"/>
                </a:solidFill>
              </a:endParaRPr>
            </a:p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first generation</a:t>
              </a:r>
            </a:p>
            <a:p>
              <a:pPr algn="ctr"/>
              <a:endParaRPr lang="en-US" sz="1600" dirty="0">
                <a:solidFill>
                  <a:srgbClr val="C00000"/>
                </a:solidFill>
              </a:endParaRPr>
            </a:p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low income</a:t>
              </a:r>
            </a:p>
            <a:p>
              <a:pPr algn="ctr"/>
              <a:endParaRPr lang="en-US" sz="1600" dirty="0">
                <a:solidFill>
                  <a:srgbClr val="C00000"/>
                </a:solidFill>
              </a:endParaRPr>
            </a:p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22 yrs and older</a:t>
              </a:r>
            </a:p>
          </p:txBody>
        </p:sp>
        <p:sp>
          <p:nvSpPr>
            <p:cNvPr id="14" name="Left Brace 13"/>
            <p:cNvSpPr/>
            <p:nvPr/>
          </p:nvSpPr>
          <p:spPr>
            <a:xfrm rot="10800000">
              <a:off x="6991523" y="2778167"/>
              <a:ext cx="399392" cy="2167177"/>
            </a:xfrm>
            <a:prstGeom prst="leftBrace">
              <a:avLst>
                <a:gd name="adj1" fmla="val 93860"/>
                <a:gd name="adj2" fmla="val 50000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54211" cy="365125"/>
          </a:xfrm>
        </p:spPr>
        <p:txBody>
          <a:bodyPr/>
          <a:lstStyle>
            <a:lvl1pPr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TRANSFER </a:t>
            </a:r>
            <a:r>
              <a:rPr lang="en-US" dirty="0" smtClean="0"/>
              <a:t>PATHWAYS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/>
          <a:p>
            <a:fld id="{8231E2FE-59DA-4D71-B020-EFC93E9FC5F4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5" b="13869"/>
          <a:stretch/>
        </p:blipFill>
        <p:spPr>
          <a:xfrm>
            <a:off x="8977259" y="2940309"/>
            <a:ext cx="2624048" cy="166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5" b="13869"/>
          <a:stretch/>
        </p:blipFill>
        <p:spPr>
          <a:xfrm>
            <a:off x="4008456" y="3062857"/>
            <a:ext cx="2624048" cy="1545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3145" r="7612"/>
          <a:stretch/>
        </p:blipFill>
        <p:spPr>
          <a:xfrm>
            <a:off x="593888" y="2403831"/>
            <a:ext cx="2215299" cy="25415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20465" y="2768634"/>
            <a:ext cx="1981633" cy="52322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2YR – </a:t>
            </a:r>
            <a:r>
              <a:rPr lang="en-US" sz="2800" dirty="0" smtClean="0">
                <a:solidFill>
                  <a:schemeClr val="bg1"/>
                </a:solidFill>
              </a:rPr>
              <a:t>4YR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8331" y="3448935"/>
            <a:ext cx="1981633" cy="52322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4YR </a:t>
            </a:r>
            <a:r>
              <a:rPr lang="en-US" sz="2800" dirty="0">
                <a:solidFill>
                  <a:schemeClr val="bg1"/>
                </a:solidFill>
              </a:rPr>
              <a:t>– 4YR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14065" y="4129236"/>
            <a:ext cx="1981633" cy="52322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4YR – </a:t>
            </a:r>
            <a:r>
              <a:rPr lang="en-US" sz="2800" dirty="0" smtClean="0">
                <a:solidFill>
                  <a:schemeClr val="bg1"/>
                </a:solidFill>
              </a:rPr>
              <a:t>2YR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16198" y="4755183"/>
            <a:ext cx="1981633" cy="52322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2YR </a:t>
            </a:r>
            <a:r>
              <a:rPr lang="en-US" sz="2800" dirty="0">
                <a:solidFill>
                  <a:schemeClr val="bg1"/>
                </a:solidFill>
              </a:rPr>
              <a:t>– 2YR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91786" y="3801979"/>
            <a:ext cx="894414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54211" cy="365125"/>
          </a:xfrm>
        </p:spPr>
        <p:txBody>
          <a:bodyPr/>
          <a:lstStyle>
            <a:lvl1pPr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6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TRANSFER </a:t>
            </a:r>
            <a:r>
              <a:rPr lang="en-US" dirty="0" smtClean="0"/>
              <a:t>OUTCOMES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/>
          <a:p>
            <a:fld id="{8231E2FE-59DA-4D71-B020-EFC93E9FC5F4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5" b="13869"/>
          <a:stretch/>
        </p:blipFill>
        <p:spPr>
          <a:xfrm>
            <a:off x="8977259" y="2940309"/>
            <a:ext cx="2624048" cy="166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5" b="13869"/>
          <a:stretch/>
        </p:blipFill>
        <p:spPr>
          <a:xfrm>
            <a:off x="4008456" y="3062857"/>
            <a:ext cx="2624048" cy="1545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3145" r="7612"/>
          <a:stretch/>
        </p:blipFill>
        <p:spPr>
          <a:xfrm>
            <a:off x="593888" y="2403831"/>
            <a:ext cx="2215299" cy="2541513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2991786" y="3801979"/>
            <a:ext cx="894414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7" idx="1"/>
          </p:cNvCxnSpPr>
          <p:nvPr/>
        </p:nvCxnSpPr>
        <p:spPr>
          <a:xfrm flipV="1">
            <a:off x="6705601" y="3774582"/>
            <a:ext cx="2194560" cy="27397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>
            <a:off x="5912928" y="4005625"/>
            <a:ext cx="1826202" cy="1423827"/>
          </a:xfrm>
          <a:prstGeom prst="arc">
            <a:avLst>
              <a:gd name="adj1" fmla="val 15702420"/>
              <a:gd name="adj2" fmla="val 21576428"/>
            </a:avLst>
          </a:prstGeom>
          <a:ln w="38100">
            <a:solidFill>
              <a:srgbClr val="D6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c 12"/>
          <p:cNvSpPr/>
          <p:nvPr/>
        </p:nvSpPr>
        <p:spPr>
          <a:xfrm flipH="1">
            <a:off x="7885354" y="4005625"/>
            <a:ext cx="1826202" cy="1423827"/>
          </a:xfrm>
          <a:prstGeom prst="arc">
            <a:avLst>
              <a:gd name="adj1" fmla="val 15758103"/>
              <a:gd name="adj2" fmla="val 21576428"/>
            </a:avLst>
          </a:prstGeom>
          <a:ln w="38100">
            <a:solidFill>
              <a:srgbClr val="D6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54211" cy="365125"/>
          </a:xfrm>
        </p:spPr>
        <p:txBody>
          <a:bodyPr/>
          <a:lstStyle>
            <a:lvl1pPr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85069" y="4738573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303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/>
          <a:p>
            <a:fld id="{8231E2FE-59DA-4D71-B020-EFC93E9FC5F4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5" b="13869"/>
          <a:stretch/>
        </p:blipFill>
        <p:spPr>
          <a:xfrm>
            <a:off x="8977259" y="2940309"/>
            <a:ext cx="2624048" cy="166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5" b="13869"/>
          <a:stretch/>
        </p:blipFill>
        <p:spPr>
          <a:xfrm>
            <a:off x="4008456" y="3062857"/>
            <a:ext cx="2624048" cy="1545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3145" r="7612"/>
          <a:stretch/>
        </p:blipFill>
        <p:spPr>
          <a:xfrm>
            <a:off x="593888" y="2403831"/>
            <a:ext cx="2215299" cy="2541513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2991786" y="3801979"/>
            <a:ext cx="894414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83" y="2940309"/>
            <a:ext cx="2119996" cy="1927736"/>
          </a:xfrm>
          <a:prstGeom prst="rect">
            <a:avLst/>
          </a:prstGeom>
        </p:spPr>
      </p:pic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54211" cy="365125"/>
          </a:xfrm>
        </p:spPr>
        <p:txBody>
          <a:bodyPr/>
          <a:lstStyle>
            <a:lvl1pPr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TRANSFER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36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1" r="237"/>
          <a:stretch/>
        </p:blipFill>
        <p:spPr>
          <a:xfrm>
            <a:off x="0" y="-4402"/>
            <a:ext cx="5377542" cy="686240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759829" y="1225224"/>
            <a:ext cx="4593971" cy="4403149"/>
            <a:chOff x="6579389" y="1251130"/>
            <a:chExt cx="4593971" cy="4403149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094656" y="1251130"/>
              <a:ext cx="4078704" cy="435133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3200" dirty="0" smtClean="0"/>
                <a:t>Introductions</a:t>
              </a:r>
              <a:br>
                <a:rPr lang="en-US" sz="3200" dirty="0" smtClean="0"/>
              </a:br>
              <a:endParaRPr lang="en-US" sz="3200" dirty="0" smtClean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3200" dirty="0" smtClean="0"/>
                <a:t>Lenses Overview</a:t>
              </a:r>
              <a:br>
                <a:rPr lang="en-US" sz="3200" dirty="0" smtClean="0"/>
              </a:br>
              <a:endParaRPr lang="en-US" sz="3200" dirty="0" smtClean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3200" dirty="0" smtClean="0"/>
                <a:t>Transfer Landscape</a:t>
              </a:r>
              <a:br>
                <a:rPr lang="en-US" sz="3200" dirty="0" smtClean="0"/>
              </a:br>
              <a:endParaRPr lang="en-US" sz="3200" dirty="0" smtClean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3200" dirty="0" smtClean="0"/>
                <a:t>Lenses Framework</a:t>
              </a:r>
              <a:br>
                <a:rPr lang="en-US" sz="3200" dirty="0" smtClean="0"/>
              </a:br>
              <a:endParaRPr lang="en-US" sz="3200" dirty="0" smtClean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3200" dirty="0" smtClean="0"/>
                <a:t>Discussion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3200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579389" y="1329946"/>
              <a:ext cx="333848" cy="4324333"/>
              <a:chOff x="7089636" y="1366981"/>
              <a:chExt cx="277091" cy="3589157"/>
            </a:xfrm>
          </p:grpSpPr>
          <p:cxnSp>
            <p:nvCxnSpPr>
              <p:cNvPr id="13" name="Straight Connector 12"/>
              <p:cNvCxnSpPr>
                <a:endCxn id="11" idx="4"/>
              </p:cNvCxnSpPr>
              <p:nvPr/>
            </p:nvCxnSpPr>
            <p:spPr>
              <a:xfrm>
                <a:off x="7228182" y="1487456"/>
                <a:ext cx="0" cy="3468682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Oval 6"/>
              <p:cNvSpPr/>
              <p:nvPr/>
            </p:nvSpPr>
            <p:spPr>
              <a:xfrm>
                <a:off x="7089636" y="1366981"/>
                <a:ext cx="277091" cy="27709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2B3B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089636" y="2199062"/>
                <a:ext cx="277091" cy="27709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2B3B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7089636" y="3032346"/>
                <a:ext cx="277091" cy="27709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2B3B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089636" y="3864631"/>
                <a:ext cx="277091" cy="27709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2B3B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7089636" y="4679047"/>
                <a:ext cx="277091" cy="27709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2B3B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991351" y="5092571"/>
            <a:ext cx="3394841" cy="126377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OBJECTIVES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406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56869" y="2811262"/>
            <a:ext cx="334108" cy="19560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TRANSFER </a:t>
            </a:r>
            <a:r>
              <a:rPr lang="en-US" dirty="0" smtClean="0"/>
              <a:t>EXPERIENCE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/>
          <a:p>
            <a:fld id="{8231E2FE-59DA-4D71-B020-EFC93E9FC5F4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5" b="13869"/>
          <a:stretch/>
        </p:blipFill>
        <p:spPr>
          <a:xfrm>
            <a:off x="8977259" y="2940309"/>
            <a:ext cx="2624048" cy="166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5" b="13869"/>
          <a:stretch/>
        </p:blipFill>
        <p:spPr>
          <a:xfrm>
            <a:off x="4008456" y="3062857"/>
            <a:ext cx="2624048" cy="1545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3145" r="7612"/>
          <a:stretch/>
        </p:blipFill>
        <p:spPr>
          <a:xfrm>
            <a:off x="593888" y="2403831"/>
            <a:ext cx="2215299" cy="2541513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2991786" y="3801979"/>
            <a:ext cx="894414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04895" y="2474893"/>
            <a:ext cx="2944203" cy="64008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Credit Loss</a:t>
            </a:r>
          </a:p>
        </p:txBody>
      </p:sp>
      <p:sp>
        <p:nvSpPr>
          <p:cNvPr id="21" name="TextBox 20"/>
          <p:cNvSpPr txBox="1"/>
          <p:nvPr/>
        </p:nvSpPr>
        <p:spPr>
          <a:xfrm rot="445644">
            <a:off x="6425128" y="2884995"/>
            <a:ext cx="2944203" cy="64008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Unclear Pathways</a:t>
            </a:r>
          </a:p>
        </p:txBody>
      </p:sp>
      <p:sp>
        <p:nvSpPr>
          <p:cNvPr id="22" name="TextBox 21"/>
          <p:cNvSpPr txBox="1"/>
          <p:nvPr/>
        </p:nvSpPr>
        <p:spPr>
          <a:xfrm rot="21076213">
            <a:off x="5929567" y="3287421"/>
            <a:ext cx="4122821" cy="640080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Limited Access to Advisors</a:t>
            </a:r>
          </a:p>
        </p:txBody>
      </p:sp>
      <p:sp>
        <p:nvSpPr>
          <p:cNvPr id="24" name="TextBox 23"/>
          <p:cNvSpPr txBox="1"/>
          <p:nvPr/>
        </p:nvSpPr>
        <p:spPr>
          <a:xfrm rot="486001">
            <a:off x="6284179" y="3807961"/>
            <a:ext cx="3550850" cy="640080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Misaligned Curriculum</a:t>
            </a:r>
          </a:p>
        </p:txBody>
      </p:sp>
      <p:sp>
        <p:nvSpPr>
          <p:cNvPr id="23" name="TextBox 22"/>
          <p:cNvSpPr txBox="1"/>
          <p:nvPr/>
        </p:nvSpPr>
        <p:spPr>
          <a:xfrm rot="389375">
            <a:off x="5709104" y="3443830"/>
            <a:ext cx="4563748" cy="640080"/>
          </a:xfrm>
          <a:prstGeom prst="rect">
            <a:avLst/>
          </a:prstGeom>
          <a:solidFill>
            <a:srgbClr val="7030A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Diffuse &amp; Wrong Information</a:t>
            </a:r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54211" cy="365125"/>
          </a:xfrm>
        </p:spPr>
        <p:txBody>
          <a:bodyPr/>
          <a:lstStyle>
            <a:lvl1pPr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42454" y="4256308"/>
            <a:ext cx="3278134" cy="64008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Course Availability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1176836">
            <a:off x="5910480" y="3696598"/>
            <a:ext cx="4111833" cy="640080"/>
          </a:xfrm>
          <a:prstGeom prst="rect">
            <a:avLst/>
          </a:prstGeom>
          <a:solidFill>
            <a:srgbClr val="FF006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Lack of Financial Support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99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3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488" r="3537" b="8376"/>
          <a:stretch/>
        </p:blipFill>
        <p:spPr>
          <a:xfrm>
            <a:off x="-11290" y="0"/>
            <a:ext cx="12203290" cy="6874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91" y="438906"/>
            <a:ext cx="8458217" cy="598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2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983306" y="551172"/>
            <a:ext cx="3356338" cy="1672739"/>
            <a:chOff x="1983306" y="551172"/>
            <a:chExt cx="3356338" cy="1672739"/>
          </a:xfrm>
        </p:grpSpPr>
        <p:sp>
          <p:nvSpPr>
            <p:cNvPr id="13" name="Rounded Rectangle 12"/>
            <p:cNvSpPr/>
            <p:nvPr/>
          </p:nvSpPr>
          <p:spPr>
            <a:xfrm>
              <a:off x="1983306" y="551172"/>
              <a:ext cx="2743200" cy="609600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D72B9"/>
                  </a:solidFill>
                </a:rPr>
                <a:t>DEMOGRAPHIC</a:t>
              </a:r>
              <a:endParaRPr lang="en-US" sz="2400" dirty="0">
                <a:solidFill>
                  <a:srgbClr val="0D72B9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726506" y="1175142"/>
              <a:ext cx="613138" cy="1048769"/>
            </a:xfrm>
            <a:prstGeom prst="line">
              <a:avLst/>
            </a:prstGeom>
            <a:ln w="28575" cap="rnd"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939084" y="1833701"/>
            <a:ext cx="3980486" cy="728877"/>
            <a:chOff x="939084" y="1833701"/>
            <a:chExt cx="3980486" cy="728877"/>
          </a:xfrm>
        </p:grpSpPr>
        <p:sp>
          <p:nvSpPr>
            <p:cNvPr id="16" name="Rounded Rectangle 15"/>
            <p:cNvSpPr/>
            <p:nvPr/>
          </p:nvSpPr>
          <p:spPr>
            <a:xfrm>
              <a:off x="939084" y="1833701"/>
              <a:ext cx="2743200" cy="609600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D72B9"/>
                  </a:solidFill>
                </a:rPr>
                <a:t>PERSONAL</a:t>
              </a:r>
              <a:endParaRPr lang="en-US" sz="2400" dirty="0">
                <a:solidFill>
                  <a:srgbClr val="0D72B9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3730850" y="2135279"/>
              <a:ext cx="1188720" cy="427299"/>
            </a:xfrm>
            <a:prstGeom prst="line">
              <a:avLst/>
            </a:prstGeom>
            <a:ln w="28575" cap="rnd"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416973" y="3135250"/>
            <a:ext cx="4167273" cy="609600"/>
            <a:chOff x="416973" y="3135250"/>
            <a:chExt cx="4167273" cy="609600"/>
          </a:xfrm>
        </p:grpSpPr>
        <p:sp>
          <p:nvSpPr>
            <p:cNvPr id="17" name="Rounded Rectangle 16"/>
            <p:cNvSpPr/>
            <p:nvPr/>
          </p:nvSpPr>
          <p:spPr>
            <a:xfrm>
              <a:off x="416973" y="3135250"/>
              <a:ext cx="2743200" cy="609600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D72B9"/>
                  </a:solidFill>
                </a:rPr>
                <a:t>ACADEMIC</a:t>
              </a:r>
              <a:endParaRPr lang="en-US" sz="2400" dirty="0">
                <a:solidFill>
                  <a:srgbClr val="0D72B9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3216618" y="3439288"/>
              <a:ext cx="1367628" cy="1525"/>
            </a:xfrm>
            <a:prstGeom prst="line">
              <a:avLst/>
            </a:prstGeom>
            <a:ln w="28575" cap="rnd"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1461195" y="4485134"/>
            <a:ext cx="3514820" cy="609600"/>
            <a:chOff x="1461195" y="4485134"/>
            <a:chExt cx="3514820" cy="609600"/>
          </a:xfrm>
        </p:grpSpPr>
        <p:sp>
          <p:nvSpPr>
            <p:cNvPr id="18" name="Rounded Rectangle 17"/>
            <p:cNvSpPr/>
            <p:nvPr/>
          </p:nvSpPr>
          <p:spPr>
            <a:xfrm>
              <a:off x="1461195" y="4485134"/>
              <a:ext cx="2743200" cy="609600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D72B9"/>
                  </a:solidFill>
                </a:rPr>
                <a:t>FINANCIAL</a:t>
              </a:r>
              <a:endParaRPr lang="en-US" sz="2400" dirty="0">
                <a:solidFill>
                  <a:srgbClr val="0D72B9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4249551" y="4564392"/>
              <a:ext cx="726464" cy="204879"/>
            </a:xfrm>
            <a:prstGeom prst="line">
              <a:avLst/>
            </a:prstGeom>
            <a:ln w="28575" cap="rnd"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505417" y="4939288"/>
            <a:ext cx="3286983" cy="1341879"/>
            <a:chOff x="2505417" y="4939288"/>
            <a:chExt cx="3286983" cy="1341879"/>
          </a:xfrm>
        </p:grpSpPr>
        <p:sp>
          <p:nvSpPr>
            <p:cNvPr id="19" name="Rounded Rectangle 18"/>
            <p:cNvSpPr/>
            <p:nvPr/>
          </p:nvSpPr>
          <p:spPr>
            <a:xfrm>
              <a:off x="2505417" y="5671567"/>
              <a:ext cx="2743200" cy="609600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D72B9"/>
                  </a:solidFill>
                </a:rPr>
                <a:t>SOCIAL</a:t>
              </a:r>
              <a:endParaRPr lang="en-US" sz="2400" dirty="0">
                <a:solidFill>
                  <a:srgbClr val="0D72B9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5276838" y="4939288"/>
              <a:ext cx="515562" cy="736799"/>
            </a:xfrm>
            <a:prstGeom prst="line">
              <a:avLst/>
            </a:prstGeom>
            <a:ln w="28575" cap="rnd"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843176" y="551172"/>
            <a:ext cx="3360886" cy="1667093"/>
            <a:chOff x="6843176" y="551172"/>
            <a:chExt cx="3360886" cy="1667093"/>
          </a:xfrm>
        </p:grpSpPr>
        <p:sp>
          <p:nvSpPr>
            <p:cNvPr id="20" name="Rounded Rectangle 19"/>
            <p:cNvSpPr/>
            <p:nvPr/>
          </p:nvSpPr>
          <p:spPr>
            <a:xfrm>
              <a:off x="7460862" y="551172"/>
              <a:ext cx="2743200" cy="6096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D72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D72B9"/>
                  </a:solidFill>
                </a:rPr>
                <a:t>MISSION</a:t>
              </a:r>
              <a:endParaRPr lang="en-US" sz="2400" dirty="0">
                <a:solidFill>
                  <a:srgbClr val="0D72B9"/>
                </a:solidFill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 flipH="1">
              <a:off x="6843176" y="1169496"/>
              <a:ext cx="613138" cy="1048769"/>
            </a:xfrm>
            <a:prstGeom prst="line">
              <a:avLst/>
            </a:prstGeom>
            <a:ln w="28575" cap="rnd">
              <a:solidFill>
                <a:srgbClr val="0D72B9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7269915" y="1833701"/>
            <a:ext cx="3983001" cy="740166"/>
            <a:chOff x="7269915" y="1833701"/>
            <a:chExt cx="3983001" cy="740166"/>
          </a:xfrm>
        </p:grpSpPr>
        <p:sp>
          <p:nvSpPr>
            <p:cNvPr id="21" name="Rounded Rectangle 20"/>
            <p:cNvSpPr/>
            <p:nvPr/>
          </p:nvSpPr>
          <p:spPr>
            <a:xfrm>
              <a:off x="8509716" y="1833701"/>
              <a:ext cx="2743200" cy="6096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D72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D72B9"/>
                  </a:solidFill>
                </a:rPr>
                <a:t>FUNDING</a:t>
              </a:r>
              <a:endParaRPr lang="en-US" sz="2400" dirty="0">
                <a:solidFill>
                  <a:srgbClr val="0D72B9"/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>
              <a:off x="7269915" y="2146568"/>
              <a:ext cx="1188720" cy="427299"/>
            </a:xfrm>
            <a:prstGeom prst="line">
              <a:avLst/>
            </a:prstGeom>
            <a:ln w="28575" cap="rnd">
              <a:solidFill>
                <a:srgbClr val="0D72B9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7602352" y="3133726"/>
            <a:ext cx="4172675" cy="612648"/>
            <a:chOff x="7602352" y="3133726"/>
            <a:chExt cx="4172675" cy="612648"/>
          </a:xfrm>
        </p:grpSpPr>
        <p:sp>
          <p:nvSpPr>
            <p:cNvPr id="22" name="Rounded Rectangle 21"/>
            <p:cNvSpPr/>
            <p:nvPr/>
          </p:nvSpPr>
          <p:spPr>
            <a:xfrm>
              <a:off x="9031827" y="3133726"/>
              <a:ext cx="2743200" cy="61264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D72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D72B9"/>
                  </a:solidFill>
                </a:rPr>
                <a:t>PERSONNEL</a:t>
              </a:r>
              <a:endParaRPr lang="en-US" sz="2400" dirty="0">
                <a:solidFill>
                  <a:srgbClr val="0D72B9"/>
                </a:solidFill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7602352" y="3439288"/>
              <a:ext cx="1367628" cy="1525"/>
            </a:xfrm>
            <a:prstGeom prst="line">
              <a:avLst/>
            </a:prstGeom>
            <a:ln w="28575" cap="rnd">
              <a:solidFill>
                <a:srgbClr val="0D72B9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7213599" y="4485134"/>
            <a:ext cx="3528495" cy="609600"/>
            <a:chOff x="7213599" y="4485134"/>
            <a:chExt cx="3528495" cy="609600"/>
          </a:xfrm>
        </p:grpSpPr>
        <p:sp>
          <p:nvSpPr>
            <p:cNvPr id="23" name="Rounded Rectangle 22"/>
            <p:cNvSpPr/>
            <p:nvPr/>
          </p:nvSpPr>
          <p:spPr>
            <a:xfrm>
              <a:off x="7998894" y="4485134"/>
              <a:ext cx="2743200" cy="6096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D72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D72B9"/>
                  </a:solidFill>
                </a:rPr>
                <a:t>POLICIES</a:t>
              </a:r>
              <a:endParaRPr lang="en-US" sz="2400" dirty="0">
                <a:solidFill>
                  <a:srgbClr val="0D72B9"/>
                </a:solidFill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 flipV="1">
              <a:off x="7213599" y="4564392"/>
              <a:ext cx="726464" cy="204879"/>
            </a:xfrm>
            <a:prstGeom prst="line">
              <a:avLst/>
            </a:prstGeom>
            <a:ln w="28575" cap="rnd">
              <a:solidFill>
                <a:srgbClr val="0D72B9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6412085" y="4927999"/>
            <a:ext cx="3285787" cy="1353168"/>
            <a:chOff x="6412085" y="4927999"/>
            <a:chExt cx="3285787" cy="1353168"/>
          </a:xfrm>
        </p:grpSpPr>
        <p:sp>
          <p:nvSpPr>
            <p:cNvPr id="24" name="Rounded Rectangle 23"/>
            <p:cNvSpPr/>
            <p:nvPr/>
          </p:nvSpPr>
          <p:spPr>
            <a:xfrm>
              <a:off x="6954672" y="5671567"/>
              <a:ext cx="2743200" cy="6096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D72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D72B9"/>
                  </a:solidFill>
                </a:rPr>
                <a:t>PROGRAMS</a:t>
              </a:r>
              <a:endParaRPr lang="en-US" sz="2400" dirty="0">
                <a:solidFill>
                  <a:srgbClr val="0D72B9"/>
                </a:solidFill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H="1" flipV="1">
              <a:off x="6412085" y="4927999"/>
              <a:ext cx="515562" cy="736799"/>
            </a:xfrm>
            <a:prstGeom prst="line">
              <a:avLst/>
            </a:prstGeom>
            <a:ln w="28575" cap="rnd">
              <a:solidFill>
                <a:srgbClr val="0D72B9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01" y="1763264"/>
            <a:ext cx="3136398" cy="333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3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23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797"/>
            <a:ext cx="6096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Callout 13"/>
          <p:cNvSpPr/>
          <p:nvPr/>
        </p:nvSpPr>
        <p:spPr>
          <a:xfrm rot="468147">
            <a:off x="3162574" y="334283"/>
            <a:ext cx="2645923" cy="2529192"/>
          </a:xfrm>
          <a:prstGeom prst="wedgeEllipseCallout">
            <a:avLst/>
          </a:prstGeom>
          <a:solidFill>
            <a:schemeClr val="bg1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College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is too expensive!</a:t>
            </a:r>
          </a:p>
        </p:txBody>
      </p:sp>
      <p:sp>
        <p:nvSpPr>
          <p:cNvPr id="15" name="Oval Callout 14"/>
          <p:cNvSpPr/>
          <p:nvPr/>
        </p:nvSpPr>
        <p:spPr>
          <a:xfrm flipH="1">
            <a:off x="276877" y="840209"/>
            <a:ext cx="2645923" cy="2529192"/>
          </a:xfrm>
          <a:prstGeom prst="wedgeEllipseCallout">
            <a:avLst>
              <a:gd name="adj1" fmla="val -14415"/>
              <a:gd name="adj2" fmla="val 61984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rIns="2743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It takes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too long to finish!</a:t>
            </a:r>
          </a:p>
        </p:txBody>
      </p:sp>
      <p:sp>
        <p:nvSpPr>
          <p:cNvPr id="16" name="Oval Callout 15"/>
          <p:cNvSpPr/>
          <p:nvPr/>
        </p:nvSpPr>
        <p:spPr>
          <a:xfrm rot="524082">
            <a:off x="3125099" y="3336534"/>
            <a:ext cx="2645923" cy="2529192"/>
          </a:xfrm>
          <a:prstGeom prst="wedgeEllipseCallout">
            <a:avLst>
              <a:gd name="adj1" fmla="val -35948"/>
              <a:gd name="adj2" fmla="val 52937"/>
            </a:avLst>
          </a:prstGeom>
          <a:solidFill>
            <a:schemeClr val="bg1"/>
          </a:solidFill>
          <a:ln w="762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The pipeline </a:t>
            </a:r>
            <a:r>
              <a:rPr lang="en-US" sz="2800" dirty="0" smtClean="0">
                <a:solidFill>
                  <a:schemeClr val="tx1"/>
                </a:solidFill>
              </a:rPr>
              <a:t>is broken!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 rot="20972496">
            <a:off x="268337" y="3947038"/>
            <a:ext cx="2645923" cy="2529192"/>
          </a:xfrm>
          <a:prstGeom prst="wedgeEllipseCallout">
            <a:avLst>
              <a:gd name="adj1" fmla="val 40879"/>
              <a:gd name="adj2" fmla="val 52687"/>
            </a:avLst>
          </a:prstGeom>
          <a:solidFill>
            <a:schemeClr val="bg1"/>
          </a:solidFill>
          <a:ln w="76200">
            <a:solidFill>
              <a:srgbClr val="DF5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We need skilled workers!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488717">
            <a:off x="2985418" y="4328687"/>
            <a:ext cx="2926080" cy="54864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ACCESS</a:t>
            </a:r>
          </a:p>
        </p:txBody>
      </p:sp>
      <p:sp>
        <p:nvSpPr>
          <p:cNvPr id="17" name="TextBox 16"/>
          <p:cNvSpPr txBox="1"/>
          <p:nvPr/>
        </p:nvSpPr>
        <p:spPr>
          <a:xfrm rot="1046994">
            <a:off x="2920093" y="1344680"/>
            <a:ext cx="3051741" cy="54864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AFFORDABILITY</a:t>
            </a:r>
          </a:p>
        </p:txBody>
      </p:sp>
      <p:sp>
        <p:nvSpPr>
          <p:cNvPr id="18" name="TextBox 17"/>
          <p:cNvSpPr txBox="1"/>
          <p:nvPr/>
        </p:nvSpPr>
        <p:spPr>
          <a:xfrm rot="20938352">
            <a:off x="126980" y="1901921"/>
            <a:ext cx="2933495" cy="54864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COMPLETION</a:t>
            </a:r>
          </a:p>
        </p:txBody>
      </p:sp>
      <p:sp>
        <p:nvSpPr>
          <p:cNvPr id="19" name="TextBox 18"/>
          <p:cNvSpPr txBox="1"/>
          <p:nvPr/>
        </p:nvSpPr>
        <p:spPr>
          <a:xfrm rot="21032506">
            <a:off x="114694" y="5046018"/>
            <a:ext cx="294549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eEd</a:t>
            </a:r>
            <a:r>
              <a:rPr lang="en-US" sz="2800" b="1" dirty="0" smtClean="0">
                <a:solidFill>
                  <a:schemeClr val="bg1"/>
                </a:solidFill>
              </a:rPr>
              <a:t> / CTE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783775" y="532061"/>
            <a:ext cx="4668527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STATE/SYSTEM INITIATIVES</a:t>
            </a:r>
            <a:endParaRPr lang="en-US" sz="4000" dirty="0"/>
          </a:p>
        </p:txBody>
      </p:sp>
      <p:sp>
        <p:nvSpPr>
          <p:cNvPr id="22" name="Text Placeholder 8"/>
          <p:cNvSpPr txBox="1">
            <a:spLocks/>
          </p:cNvSpPr>
          <p:nvPr/>
        </p:nvSpPr>
        <p:spPr>
          <a:xfrm>
            <a:off x="6783775" y="2544762"/>
            <a:ext cx="466852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Dual &amp; Joint </a:t>
            </a:r>
            <a:r>
              <a:rPr lang="en-US" sz="2800" dirty="0" smtClean="0"/>
              <a:t>Enrollment</a:t>
            </a:r>
            <a:br>
              <a:rPr lang="en-US" sz="2800" dirty="0" smtClean="0"/>
            </a:br>
            <a:r>
              <a:rPr lang="en-US" sz="1800" dirty="0" smtClean="0"/>
              <a:t> 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Free Community </a:t>
            </a:r>
            <a:r>
              <a:rPr lang="en-US" sz="2800" dirty="0" smtClean="0"/>
              <a:t>College</a:t>
            </a:r>
            <a:r>
              <a:rPr lang="en-US" dirty="0" smtClean="0">
                <a:solidFill>
                  <a:srgbClr val="00B0F0"/>
                </a:solidFill>
              </a:rPr>
              <a:t/>
            </a:r>
            <a:br>
              <a:rPr lang="en-US" dirty="0" smtClean="0">
                <a:solidFill>
                  <a:srgbClr val="00B0F0"/>
                </a:solidFill>
              </a:rPr>
            </a:br>
            <a:endParaRPr lang="en-US" sz="1800" dirty="0">
              <a:solidFill>
                <a:srgbClr val="00B0F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Reverse Transfer</a:t>
            </a:r>
            <a:endParaRPr lang="en-US" sz="1800" dirty="0" smtClean="0">
              <a:solidFill>
                <a:srgbClr val="00B0F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Degree Pathways</a:t>
            </a:r>
            <a:r>
              <a:rPr lang="en-US" dirty="0" smtClean="0">
                <a:solidFill>
                  <a:srgbClr val="00B0F0"/>
                </a:solidFill>
              </a:rPr>
              <a:t/>
            </a:r>
            <a:br>
              <a:rPr lang="en-US" dirty="0" smtClean="0">
                <a:solidFill>
                  <a:srgbClr val="00B0F0"/>
                </a:solidFill>
              </a:rPr>
            </a:br>
            <a:endParaRPr lang="en-US" sz="1800" dirty="0" smtClean="0">
              <a:solidFill>
                <a:srgbClr val="00B0F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DevEd Reform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7499303" y="2095823"/>
            <a:ext cx="3237470" cy="609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02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0" grpId="0" animBg="1"/>
      <p:bldP spid="12" grpId="0" animBg="1"/>
      <p:bldP spid="17" grpId="0" animBg="1"/>
      <p:bldP spid="18" grpId="0" animBg="1"/>
      <p:bldP spid="19" grpId="0" animBg="1"/>
      <p:bldP spid="21" grpId="0"/>
      <p:bldP spid="22" grpId="0" build="p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TRANSFER </a:t>
            </a:r>
            <a:r>
              <a:rPr lang="en-US" dirty="0" smtClean="0"/>
              <a:t>STUDENT EXPERIENCE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/>
          <a:p>
            <a:fld id="{8231E2FE-59DA-4D71-B020-EFC93E9FC5F4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5" b="13869"/>
          <a:stretch/>
        </p:blipFill>
        <p:spPr>
          <a:xfrm>
            <a:off x="8977259" y="2940309"/>
            <a:ext cx="2624048" cy="166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5" b="13869"/>
          <a:stretch/>
        </p:blipFill>
        <p:spPr>
          <a:xfrm>
            <a:off x="4008456" y="3062857"/>
            <a:ext cx="2624048" cy="1545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3145" r="7612"/>
          <a:stretch/>
        </p:blipFill>
        <p:spPr>
          <a:xfrm>
            <a:off x="593888" y="2403831"/>
            <a:ext cx="2215299" cy="2541513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2991786" y="3801979"/>
            <a:ext cx="894414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705601" y="3774582"/>
            <a:ext cx="2194560" cy="27397"/>
          </a:xfrm>
          <a:prstGeom prst="straightConnector1">
            <a:avLst/>
          </a:prstGeom>
          <a:ln w="1270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00373" y="3201814"/>
            <a:ext cx="953027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+mj-lt"/>
              </a:rPr>
              <a:t>?</a:t>
            </a: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54211" cy="365125"/>
          </a:xfrm>
        </p:spPr>
        <p:txBody>
          <a:bodyPr/>
          <a:lstStyle>
            <a:lvl1pPr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7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" y="457199"/>
            <a:ext cx="11201400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176750" y="1128222"/>
            <a:ext cx="9838500" cy="4300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18315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/>
              <a:t>Only when we understand the broad </a:t>
            </a:r>
            <a:r>
              <a:rPr lang="en-US" sz="4000" b="1" dirty="0" smtClean="0">
                <a:solidFill>
                  <a:schemeClr val="accent3"/>
                </a:solidFill>
              </a:rPr>
              <a:t>context for </a:t>
            </a:r>
            <a:r>
              <a:rPr lang="en-US" sz="4000" dirty="0" smtClean="0"/>
              <a:t>and </a:t>
            </a:r>
            <a:r>
              <a:rPr lang="en-US" sz="4000" b="1" dirty="0" smtClean="0">
                <a:solidFill>
                  <a:schemeClr val="accent3"/>
                </a:solidFill>
              </a:rPr>
              <a:t>implications of </a:t>
            </a:r>
            <a:r>
              <a:rPr lang="en-US" sz="4000" dirty="0" smtClean="0"/>
              <a:t>our </a:t>
            </a:r>
            <a:r>
              <a:rPr lang="en-US" sz="4000" dirty="0" smtClean="0"/>
              <a:t>work will </a:t>
            </a:r>
            <a:r>
              <a:rPr lang="en-US" sz="4000" dirty="0" smtClean="0"/>
              <a:t>we be best equipped to </a:t>
            </a:r>
            <a:r>
              <a:rPr lang="en-US" sz="4000" dirty="0" smtClean="0"/>
              <a:t>proactively design </a:t>
            </a:r>
            <a:r>
              <a:rPr lang="en-US" sz="4000" dirty="0" smtClean="0"/>
              <a:t>the high-quality and student-centered supports our students need </a:t>
            </a:r>
            <a:r>
              <a:rPr lang="en-US" sz="4000" dirty="0" smtClean="0"/>
              <a:t>to </a:t>
            </a:r>
            <a:r>
              <a:rPr lang="en-US" sz="4000" dirty="0" smtClean="0"/>
              <a:t>get them through the transfer transition.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49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22" y="0"/>
            <a:ext cx="6888878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22" y="0"/>
            <a:ext cx="6888878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22" y="0"/>
            <a:ext cx="6888878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57" y="0"/>
            <a:ext cx="6901543" cy="68706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56" y="0"/>
            <a:ext cx="6901543" cy="68706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057401"/>
            <a:ext cx="5290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CONTEXT FOR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179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27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56" y="0"/>
            <a:ext cx="6901543" cy="68706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62" y="0"/>
            <a:ext cx="688887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82" y="24064"/>
            <a:ext cx="6892618" cy="6833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01" y="8094"/>
            <a:ext cx="6880747" cy="6849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057401"/>
            <a:ext cx="5290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CONTEXT FOR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241419"/>
            <a:ext cx="5290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IMPLICATIONS OF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79743" y="2907091"/>
            <a:ext cx="1130968" cy="11309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accent3"/>
                </a:solidFill>
                <a:latin typeface="+mj-lt"/>
              </a:rPr>
              <a:t>&amp;</a:t>
            </a:r>
            <a:endParaRPr lang="en-US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980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2"/>
            <a:ext cx="12192000" cy="6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8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LENSES LEARNING FRAMEWORK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20867" y="2109794"/>
            <a:ext cx="3393195" cy="3872365"/>
            <a:chOff x="520867" y="2109794"/>
            <a:chExt cx="3393195" cy="3872365"/>
          </a:xfrm>
        </p:grpSpPr>
        <p:sp>
          <p:nvSpPr>
            <p:cNvPr id="7" name="Rectangle 6"/>
            <p:cNvSpPr/>
            <p:nvPr/>
          </p:nvSpPr>
          <p:spPr>
            <a:xfrm>
              <a:off x="520867" y="2109794"/>
              <a:ext cx="3393195" cy="387236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 Placeholder 6"/>
            <p:cNvSpPr txBox="1">
              <a:spLocks/>
            </p:cNvSpPr>
            <p:nvPr/>
          </p:nvSpPr>
          <p:spPr>
            <a:xfrm>
              <a:off x="745280" y="4903583"/>
              <a:ext cx="2944367" cy="8698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800" b="0" kern="1200" cap="all" baseline="0">
                  <a:solidFill>
                    <a:schemeClr val="bg1"/>
                  </a:solidFill>
                  <a:latin typeface="Oswald" panose="02000503000000000000" pitchFamily="2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latin typeface="Arial Narrow" panose="020B0606020202030204" pitchFamily="34" charset="0"/>
                </a:rPr>
                <a:t>Transfer landscape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68" y="2311232"/>
              <a:ext cx="3095887" cy="2500093"/>
            </a:xfrm>
            <a:prstGeom prst="rect">
              <a:avLst/>
            </a:prstGeom>
            <a:ln w="28575">
              <a:solidFill>
                <a:schemeClr val="bg1"/>
              </a:solidFill>
              <a:miter lim="800000"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4388718" y="2109794"/>
            <a:ext cx="3393195" cy="3872365"/>
            <a:chOff x="4388718" y="2109794"/>
            <a:chExt cx="3393195" cy="3872365"/>
          </a:xfrm>
        </p:grpSpPr>
        <p:sp>
          <p:nvSpPr>
            <p:cNvPr id="11" name="Rectangle 10"/>
            <p:cNvSpPr/>
            <p:nvPr/>
          </p:nvSpPr>
          <p:spPr>
            <a:xfrm>
              <a:off x="4388718" y="2109794"/>
              <a:ext cx="3393195" cy="387236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 Placeholder 6"/>
            <p:cNvSpPr txBox="1">
              <a:spLocks/>
            </p:cNvSpPr>
            <p:nvPr/>
          </p:nvSpPr>
          <p:spPr>
            <a:xfrm>
              <a:off x="4575907" y="4903583"/>
              <a:ext cx="3018817" cy="96558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800" b="0" kern="1200" cap="all" baseline="0">
                  <a:solidFill>
                    <a:schemeClr val="bg1"/>
                  </a:solidFill>
                  <a:latin typeface="Oswald" panose="02000503000000000000" pitchFamily="2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latin typeface="Arial Narrow" panose="020B0606020202030204" pitchFamily="34" charset="0"/>
                </a:rPr>
                <a:t>Transfer student experience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344" y="2311232"/>
              <a:ext cx="3019943" cy="2438765"/>
            </a:xfrm>
            <a:prstGeom prst="rect">
              <a:avLst/>
            </a:prstGeom>
            <a:ln w="28575">
              <a:solidFill>
                <a:schemeClr val="bg1"/>
              </a:solidFill>
              <a:miter lim="800000"/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8275135" y="2109794"/>
            <a:ext cx="3393195" cy="3872365"/>
            <a:chOff x="8275135" y="2109794"/>
            <a:chExt cx="3393195" cy="3872365"/>
          </a:xfrm>
        </p:grpSpPr>
        <p:sp>
          <p:nvSpPr>
            <p:cNvPr id="15" name="Rectangle 14"/>
            <p:cNvSpPr/>
            <p:nvPr/>
          </p:nvSpPr>
          <p:spPr>
            <a:xfrm>
              <a:off x="8275135" y="2109794"/>
              <a:ext cx="3393195" cy="387236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 Placeholder 6"/>
            <p:cNvSpPr txBox="1">
              <a:spLocks/>
            </p:cNvSpPr>
            <p:nvPr/>
          </p:nvSpPr>
          <p:spPr>
            <a:xfrm>
              <a:off x="8499549" y="4903583"/>
              <a:ext cx="2899610" cy="8698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800" b="0" kern="1200" cap="all" baseline="0">
                  <a:solidFill>
                    <a:schemeClr val="bg1"/>
                  </a:solidFill>
                  <a:latin typeface="Oswald" panose="02000503000000000000" pitchFamily="2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latin typeface="Arial Narrow" panose="020B0606020202030204" pitchFamily="34" charset="0"/>
                </a:rPr>
                <a:t>Transfer advocacy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760" y="2311232"/>
              <a:ext cx="3019944" cy="2438765"/>
            </a:xfrm>
            <a:prstGeom prst="rect">
              <a:avLst/>
            </a:prstGeom>
            <a:ln w="28575">
              <a:solidFill>
                <a:schemeClr val="bg1"/>
              </a:soli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9755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726141"/>
            <a:ext cx="10515600" cy="5338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510" y="1385046"/>
            <a:ext cx="10044289" cy="44414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+mj-lt"/>
              </a:rPr>
              <a:t>WHO IS HERE?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Institution Type</a:t>
            </a:r>
          </a:p>
          <a:p>
            <a:pPr marL="0" indent="0">
              <a:buNone/>
            </a:pPr>
            <a:r>
              <a:rPr lang="en-US" sz="4000" dirty="0" smtClean="0"/>
              <a:t>Current Role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07847" y="2580351"/>
            <a:ext cx="3393195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56" y="2292075"/>
            <a:ext cx="4886485" cy="457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7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LANDSCAPE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5431536" y="2256906"/>
            <a:ext cx="5922264" cy="865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KEY AREAS: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5431536" y="3140381"/>
            <a:ext cx="5922264" cy="24691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Higher Ed. </a:t>
            </a:r>
            <a:r>
              <a:rPr lang="en-US" sz="3200" dirty="0" smtClean="0"/>
              <a:t>Climate</a:t>
            </a:r>
            <a:br>
              <a:rPr lang="en-US" sz="3200" dirty="0" smtClean="0"/>
            </a:br>
            <a:endParaRPr lang="en-US" sz="1800" dirty="0" smtClean="0"/>
          </a:p>
          <a:p>
            <a:r>
              <a:rPr lang="en-US" sz="3200" dirty="0"/>
              <a:t>Changing Enrollment Patterns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1800" dirty="0" smtClean="0"/>
          </a:p>
          <a:p>
            <a:r>
              <a:rPr lang="en-US" sz="3200" dirty="0" smtClean="0"/>
              <a:t>External Mandates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38200" y="2256906"/>
            <a:ext cx="4009726" cy="3352602"/>
            <a:chOff x="838200" y="1890339"/>
            <a:chExt cx="4009726" cy="3352602"/>
          </a:xfrm>
        </p:grpSpPr>
        <p:sp>
          <p:nvSpPr>
            <p:cNvPr id="9" name="Rectangle 8"/>
            <p:cNvSpPr/>
            <p:nvPr/>
          </p:nvSpPr>
          <p:spPr>
            <a:xfrm>
              <a:off x="838200" y="1890339"/>
              <a:ext cx="4009726" cy="3352602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24" y="2139258"/>
              <a:ext cx="3535078" cy="2854763"/>
            </a:xfrm>
            <a:prstGeom prst="rect">
              <a:avLst/>
            </a:prstGeom>
            <a:ln w="28575">
              <a:solidFill>
                <a:schemeClr val="bg1"/>
              </a:soli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117926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LANDSCAPE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400" dirty="0"/>
              <a:t>What’s happening in transfer—nationally, state-wide, and locally?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00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LANDSCAPE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4400" dirty="0"/>
              <a:t>How might these emerging issues or trends directly impact my work?</a:t>
            </a:r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94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LANDSCAPE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3"/>
            </a:pPr>
            <a:r>
              <a:rPr lang="en-US" sz="4400" dirty="0"/>
              <a:t>What do I need to know or do to navigate potential changes?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1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LANDSCAPE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34</a:t>
            </a:fld>
            <a:endParaRPr lang="en-US" dirty="0"/>
          </a:p>
        </p:txBody>
      </p:sp>
      <p:pic>
        <p:nvPicPr>
          <p:cNvPr id="1026" name="Picture 2" descr="https://images-na.ssl-images-amazon.com/images/I/51%2BFu8OgXgL._SX331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41" y="1955926"/>
            <a:ext cx="2121497" cy="275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211150" y="1955926"/>
            <a:ext cx="2661078" cy="4189385"/>
            <a:chOff x="3127765" y="1988108"/>
            <a:chExt cx="2661078" cy="4189385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9"/>
            <a:stretch/>
          </p:blipFill>
          <p:spPr>
            <a:xfrm>
              <a:off x="3127765" y="1988108"/>
              <a:ext cx="2136920" cy="2757114"/>
            </a:xfrm>
            <a:prstGeom prst="rect">
              <a:avLst/>
            </a:prstGeom>
          </p:spPr>
        </p:pic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6442" y="3420864"/>
              <a:ext cx="2132401" cy="275662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281740" y="1955926"/>
            <a:ext cx="2653215" cy="4069902"/>
            <a:chOff x="6174733" y="1988108"/>
            <a:chExt cx="2653215" cy="4069902"/>
          </a:xfrm>
        </p:grpSpPr>
        <p:pic>
          <p:nvPicPr>
            <p:cNvPr id="10" name="Picture 9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733" y="1988108"/>
              <a:ext cx="2139961" cy="2766403"/>
            </a:xfrm>
            <a:prstGeom prst="rect">
              <a:avLst/>
            </a:prstGeom>
          </p:spPr>
        </p:pic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410" y="3311546"/>
              <a:ext cx="2124538" cy="2746464"/>
            </a:xfrm>
            <a:prstGeom prst="rect">
              <a:avLst/>
            </a:prstGeom>
          </p:spPr>
        </p:pic>
      </p:grpSp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" b="1"/>
          <a:stretch/>
        </p:blipFill>
        <p:spPr>
          <a:xfrm>
            <a:off x="9344467" y="1901727"/>
            <a:ext cx="2139961" cy="274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0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LANDSCAPE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5431536" y="2256906"/>
            <a:ext cx="5922264" cy="865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MOBILITY IS REALITY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5431536" y="3140381"/>
            <a:ext cx="5922264" cy="24691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i="1" dirty="0" smtClean="0"/>
              <a:t>And will have a local trickle-down effect.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38200" y="2256906"/>
            <a:ext cx="4009726" cy="3352602"/>
            <a:chOff x="838200" y="1890339"/>
            <a:chExt cx="4009726" cy="3352602"/>
          </a:xfrm>
        </p:grpSpPr>
        <p:sp>
          <p:nvSpPr>
            <p:cNvPr id="9" name="Rectangle 8"/>
            <p:cNvSpPr/>
            <p:nvPr/>
          </p:nvSpPr>
          <p:spPr>
            <a:xfrm>
              <a:off x="838200" y="1890339"/>
              <a:ext cx="4009726" cy="335260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24" y="2139258"/>
              <a:ext cx="3535078" cy="2854763"/>
            </a:xfrm>
            <a:prstGeom prst="rect">
              <a:avLst/>
            </a:prstGeom>
            <a:ln w="28575">
              <a:solidFill>
                <a:schemeClr val="bg1"/>
              </a:soli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21493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38200" y="2256905"/>
            <a:ext cx="4009726" cy="3352602"/>
            <a:chOff x="838200" y="1890339"/>
            <a:chExt cx="4009726" cy="3352602"/>
          </a:xfrm>
        </p:grpSpPr>
        <p:sp>
          <p:nvSpPr>
            <p:cNvPr id="12" name="Rectangle 11"/>
            <p:cNvSpPr/>
            <p:nvPr/>
          </p:nvSpPr>
          <p:spPr>
            <a:xfrm>
              <a:off x="838200" y="1890339"/>
              <a:ext cx="4009726" cy="335260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860" y="2138860"/>
              <a:ext cx="3536405" cy="285556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 smtClean="0"/>
              <a:t>TRANSFER STUDENT EXPERIENCE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5431536" y="2256906"/>
            <a:ext cx="5922264" cy="865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KEY AREAS: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5431536" y="3140381"/>
            <a:ext cx="5922264" cy="246912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Transfer Student Lifecycle</a:t>
            </a:r>
            <a:br>
              <a:rPr lang="en-US" sz="3200" dirty="0"/>
            </a:br>
            <a:endParaRPr lang="en-US" sz="1800" dirty="0"/>
          </a:p>
          <a:p>
            <a:r>
              <a:rPr lang="en-US" sz="3200" dirty="0"/>
              <a:t>Diverse Student Needs &amp; Identities </a:t>
            </a:r>
            <a:br>
              <a:rPr lang="en-US" sz="3200" dirty="0"/>
            </a:br>
            <a:endParaRPr lang="en-US" sz="1800" dirty="0"/>
          </a:p>
          <a:p>
            <a:r>
              <a:rPr lang="en-US" sz="3200" dirty="0"/>
              <a:t>Transfer Programs &amp; Services</a:t>
            </a:r>
          </a:p>
        </p:txBody>
      </p:sp>
    </p:spTree>
    <p:extLst>
      <p:ext uri="{BB962C8B-B14F-4D97-AF65-F5344CB8AC3E}">
        <p14:creationId xmlns:p14="http://schemas.microsoft.com/office/powerpoint/2010/main" val="105035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TRANSFER STUDENT EXPERIENCE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400" dirty="0"/>
              <a:t>Does our infrastructure facilitate a smooth transition into and between institutions?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38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TRANSFER STUDENT EXPERIENCE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lvl="0" indent="-742950">
              <a:buFont typeface="+mj-lt"/>
              <a:buAutoNum type="arabicPeriod" startAt="2"/>
            </a:pPr>
            <a:r>
              <a:rPr lang="en-US" sz="4400" dirty="0"/>
              <a:t>Do I </a:t>
            </a:r>
            <a:r>
              <a:rPr lang="en-US" sz="4400" i="1" dirty="0"/>
              <a:t>really</a:t>
            </a:r>
            <a:r>
              <a:rPr lang="en-US" sz="4400" dirty="0"/>
              <a:t> know how our students are preparing for and experiencing the transfer transition, or am I making assumptions?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46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TRANSFER STUDENT EXPERIENCE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 startAt="3"/>
            </a:pPr>
            <a:r>
              <a:rPr lang="en-US" sz="4400" dirty="0"/>
              <a:t>Am I helping students see the big picture of their college journey and prepare for what’s coming next? </a:t>
            </a:r>
            <a:br>
              <a:rPr lang="en-US" sz="4400" dirty="0"/>
            </a:br>
            <a:r>
              <a:rPr lang="en-US" sz="3200" i="1" dirty="0">
                <a:solidFill>
                  <a:schemeClr val="bg1">
                    <a:lumMod val="65000"/>
                  </a:schemeClr>
                </a:solidFill>
              </a:rPr>
              <a:t>(academically, socially, financially, career-wise, etc.)</a:t>
            </a:r>
            <a:endParaRPr lang="en-US" sz="3200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4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726141"/>
            <a:ext cx="10515600" cy="5338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510" y="1385046"/>
            <a:ext cx="10044289" cy="44414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+mj-lt"/>
              </a:rPr>
              <a:t>WHO AM I?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07847" y="2580351"/>
            <a:ext cx="3393195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399457" y="3236793"/>
            <a:ext cx="4696543" cy="1933310"/>
            <a:chOff x="3723243" y="4545237"/>
            <a:chExt cx="3285393" cy="1352417"/>
          </a:xfrm>
        </p:grpSpPr>
        <p:sp>
          <p:nvSpPr>
            <p:cNvPr id="12" name="Content Placeholder 5"/>
            <p:cNvSpPr txBox="1">
              <a:spLocks/>
            </p:cNvSpPr>
            <p:nvPr/>
          </p:nvSpPr>
          <p:spPr>
            <a:xfrm>
              <a:off x="3723244" y="4545237"/>
              <a:ext cx="3285392" cy="8146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3600" b="1" dirty="0" smtClean="0">
                  <a:solidFill>
                    <a:srgbClr val="0070C0"/>
                  </a:solidFill>
                </a:rPr>
                <a:t>Emily Kittrell, M.S.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2400" dirty="0" smtClean="0"/>
                <a:t>Assistant Director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23243" y="5488584"/>
              <a:ext cx="2932569" cy="40907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emily.kittrell@ung.edu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027639" y="1722164"/>
            <a:ext cx="3394520" cy="3767262"/>
            <a:chOff x="7027639" y="1775582"/>
            <a:chExt cx="3394520" cy="376726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639" y="1775582"/>
              <a:ext cx="3394520" cy="339452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027639" y="5170103"/>
              <a:ext cx="3394520" cy="37274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0375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TRANSFER STUDENT EXPERIENCE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4"/>
            </a:pPr>
            <a:r>
              <a:rPr lang="en-US" sz="4400" dirty="0"/>
              <a:t>Are we offering students enough support so that they can acclimate </a:t>
            </a:r>
            <a:br>
              <a:rPr lang="en-US" sz="4400" dirty="0"/>
            </a:br>
            <a:r>
              <a:rPr lang="en-US" sz="4400" dirty="0"/>
              <a:t>and engage with their campus communities, both academically </a:t>
            </a:r>
            <a:br>
              <a:rPr lang="en-US" sz="4400" dirty="0"/>
            </a:br>
            <a:r>
              <a:rPr lang="en-US" sz="4400" dirty="0"/>
              <a:t>and socially?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 smtClean="0"/>
              <a:t>TRANSFER STUDENT EXPERIENCE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41</a:t>
            </a:fld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334" y="2117325"/>
            <a:ext cx="2144568" cy="276187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795928" y="2117386"/>
            <a:ext cx="2536791" cy="3634463"/>
            <a:chOff x="2239293" y="2059330"/>
            <a:chExt cx="2536791" cy="3634463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293" y="2059330"/>
              <a:ext cx="2144568" cy="2771019"/>
            </a:xfrm>
            <a:prstGeom prst="rect">
              <a:avLst/>
            </a:prstGeom>
          </p:spPr>
        </p:pic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6089" y="2927347"/>
              <a:ext cx="2139995" cy="2766446"/>
            </a:xfrm>
            <a:prstGeom prst="rect">
              <a:avLst/>
            </a:prstGeom>
          </p:spPr>
        </p:pic>
      </p:grp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27" y="2135530"/>
            <a:ext cx="2147625" cy="27710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911" y="2135530"/>
            <a:ext cx="217036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2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42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5" t="15803" r="13846" b="20328"/>
          <a:stretch/>
        </p:blipFill>
        <p:spPr>
          <a:xfrm>
            <a:off x="6615290" y="678812"/>
            <a:ext cx="5245203" cy="55003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274838"/>
            <a:ext cx="609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SEAMLESS TRANSFER PATHWAYS: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+mj-lt"/>
              </a:rPr>
              <a:t>EMERGING TRENDS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73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38200" y="2256905"/>
            <a:ext cx="4009726" cy="3352602"/>
            <a:chOff x="838200" y="1890339"/>
            <a:chExt cx="4009726" cy="3352602"/>
          </a:xfrm>
        </p:grpSpPr>
        <p:sp>
          <p:nvSpPr>
            <p:cNvPr id="12" name="Rectangle 11"/>
            <p:cNvSpPr/>
            <p:nvPr/>
          </p:nvSpPr>
          <p:spPr>
            <a:xfrm>
              <a:off x="838200" y="1890339"/>
              <a:ext cx="4009726" cy="335260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860" y="2138860"/>
              <a:ext cx="3536405" cy="285556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 smtClean="0"/>
              <a:t>TRANSFER STUDENT EXPERIENCE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5431536" y="2256906"/>
            <a:ext cx="6500820" cy="865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TRANSFER IS COMPLEX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5431536" y="3140381"/>
            <a:ext cx="5922264" cy="24691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i="1" dirty="0" smtClean="0"/>
              <a:t>Every interaction is an opportunity.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161968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38200" y="2256905"/>
            <a:ext cx="4009726" cy="3352602"/>
            <a:chOff x="838200" y="1890339"/>
            <a:chExt cx="4009726" cy="3352602"/>
          </a:xfrm>
        </p:grpSpPr>
        <p:sp>
          <p:nvSpPr>
            <p:cNvPr id="15" name="Rectangle 14"/>
            <p:cNvSpPr/>
            <p:nvPr/>
          </p:nvSpPr>
          <p:spPr>
            <a:xfrm>
              <a:off x="838200" y="1890339"/>
              <a:ext cx="4009726" cy="335260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24" y="2139258"/>
              <a:ext cx="3535078" cy="2854763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TRANSFER ADVOCACY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44</a:t>
            </a:fld>
            <a:endParaRPr lang="en-US" dirty="0"/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5431536" y="2256906"/>
            <a:ext cx="5922264" cy="865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KEY AREAS: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5431536" y="3140381"/>
            <a:ext cx="5922264" cy="24691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Transfer Culture</a:t>
            </a:r>
            <a:br>
              <a:rPr lang="en-US" sz="3200" dirty="0"/>
            </a:br>
            <a:endParaRPr lang="en-US" sz="1800" dirty="0"/>
          </a:p>
          <a:p>
            <a:r>
              <a:rPr lang="en-US" sz="3200" dirty="0"/>
              <a:t>Partnerships &amp; Collaborations</a:t>
            </a:r>
            <a:br>
              <a:rPr lang="en-US" sz="3200" dirty="0"/>
            </a:br>
            <a:endParaRPr lang="en-US" sz="1800" dirty="0"/>
          </a:p>
          <a:p>
            <a:r>
              <a:rPr lang="en-US" sz="3200" dirty="0"/>
              <a:t>Intentional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52941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ADVOCACY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4000" dirty="0"/>
              <a:t>How transfer-affirming/ -receptive </a:t>
            </a:r>
            <a:br>
              <a:rPr lang="en-US" sz="4000" dirty="0"/>
            </a:br>
            <a:r>
              <a:rPr lang="en-US" sz="4000" dirty="0"/>
              <a:t>is the culture at my institution? How can I make it better?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0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ADVOCACY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lvl="0" indent="-742950">
              <a:buFont typeface="+mj-lt"/>
              <a:buAutoNum type="arabicPeriod" startAt="2"/>
            </a:pPr>
            <a:r>
              <a:rPr lang="en-US" sz="4400" dirty="0"/>
              <a:t>Who are my current transfer partners? </a:t>
            </a:r>
          </a:p>
          <a:p>
            <a:pPr lvl="2"/>
            <a:endParaRPr lang="en-US" sz="1800" dirty="0"/>
          </a:p>
          <a:p>
            <a:pPr lvl="2"/>
            <a:r>
              <a:rPr lang="en-US" sz="3200" dirty="0"/>
              <a:t>Who could I easily recruit to join me in improving transfer on my campus? </a:t>
            </a:r>
          </a:p>
          <a:p>
            <a:pPr lvl="2"/>
            <a:endParaRPr lang="en-US" sz="1800" dirty="0"/>
          </a:p>
          <a:p>
            <a:pPr lvl="2"/>
            <a:r>
              <a:rPr lang="en-US" sz="3200" dirty="0"/>
              <a:t>Who will take some work but needs to be convinced?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46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ADVOCACY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lvl="0" indent="-742950">
              <a:buFont typeface="+mj-lt"/>
              <a:buAutoNum type="arabicPeriod" startAt="3"/>
            </a:pPr>
            <a:r>
              <a:rPr lang="en-US" sz="4400" dirty="0" smtClean="0"/>
              <a:t>Do I know my transfer data? Can I effectively communicate the numbers </a:t>
            </a:r>
            <a:r>
              <a:rPr lang="en-US" sz="4400" i="1" dirty="0" smtClean="0"/>
              <a:t>and their implications </a:t>
            </a:r>
            <a:r>
              <a:rPr lang="en-US" sz="4400" dirty="0" smtClean="0"/>
              <a:t>to others?</a:t>
            </a:r>
            <a:endParaRPr lang="en-US" sz="3200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07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ADVOCACY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48</a:t>
            </a:fld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27" y="2129797"/>
            <a:ext cx="2854517" cy="37029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3" r="18951"/>
          <a:stretch/>
        </p:blipFill>
        <p:spPr>
          <a:xfrm>
            <a:off x="1094392" y="2116590"/>
            <a:ext cx="3190063" cy="37029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" r="782" b="737"/>
          <a:stretch/>
        </p:blipFill>
        <p:spPr>
          <a:xfrm>
            <a:off x="7990116" y="2121920"/>
            <a:ext cx="2831220" cy="36544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591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TRANSFER ADVOCACY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49</a:t>
            </a:fld>
            <a:endParaRPr lang="en-US" dirty="0"/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5431536" y="2256906"/>
            <a:ext cx="6500820" cy="865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TRANSFERS NEED CHAMPIONS!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5431536" y="3589867"/>
            <a:ext cx="5922264" cy="20196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i="1" dirty="0" smtClean="0"/>
              <a:t>It’s our job to influence change.</a:t>
            </a:r>
            <a:endParaRPr lang="en-US" sz="4000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838200" y="2256905"/>
            <a:ext cx="4009726" cy="3352602"/>
            <a:chOff x="838200" y="1890339"/>
            <a:chExt cx="4009726" cy="3352602"/>
          </a:xfrm>
        </p:grpSpPr>
        <p:sp>
          <p:nvSpPr>
            <p:cNvPr id="15" name="Rectangle 14"/>
            <p:cNvSpPr/>
            <p:nvPr/>
          </p:nvSpPr>
          <p:spPr>
            <a:xfrm>
              <a:off x="838200" y="1890339"/>
              <a:ext cx="4009726" cy="335260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24" y="2139258"/>
              <a:ext cx="3535078" cy="2854763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754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20" t="153" r="7276" b="-153"/>
          <a:stretch/>
        </p:blipFill>
        <p:spPr>
          <a:xfrm>
            <a:off x="8680597" y="-947"/>
            <a:ext cx="3537670" cy="69311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3787" y="0"/>
            <a:ext cx="2443655" cy="6858000"/>
          </a:xfrm>
          <a:prstGeom prst="rect">
            <a:avLst/>
          </a:prstGeom>
          <a:solidFill>
            <a:srgbClr val="012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060028" y="6264166"/>
            <a:ext cx="409903" cy="593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555829" y="2286000"/>
            <a:ext cx="1797269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55829" y="4561490"/>
            <a:ext cx="1797269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1" y="654309"/>
            <a:ext cx="3367136" cy="184460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29284" y="3143351"/>
            <a:ext cx="4161531" cy="2898197"/>
            <a:chOff x="1049162" y="3340249"/>
            <a:chExt cx="4161531" cy="2898197"/>
          </a:xfrm>
        </p:grpSpPr>
        <p:sp>
          <p:nvSpPr>
            <p:cNvPr id="23" name="TextBox 22"/>
            <p:cNvSpPr txBox="1"/>
            <p:nvPr/>
          </p:nvSpPr>
          <p:spPr>
            <a:xfrm>
              <a:off x="1049162" y="3757005"/>
              <a:ext cx="416153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</a:t>
              </a:r>
              <a:r>
                <a:rPr lang="en-US" sz="2400" dirty="0" smtClean="0"/>
                <a:t>mpowering professionals, faculty, and administrators to be transfer champions who challenge the status quo to improve the transfer student experience.</a:t>
              </a:r>
              <a:endParaRPr lang="en-US" sz="2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54264" y="6174309"/>
              <a:ext cx="1434243" cy="64137"/>
            </a:xfrm>
            <a:prstGeom prst="rect">
              <a:avLst/>
            </a:prstGeom>
            <a:solidFill>
              <a:srgbClr val="012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54264" y="3340249"/>
              <a:ext cx="1434243" cy="30777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OUR MISSION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631321" y="1761633"/>
            <a:ext cx="1693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63477" y="4037123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RESEARCH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49852" y="6317101"/>
            <a:ext cx="165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ADVOCACY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36" y="4775403"/>
            <a:ext cx="1465482" cy="14630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356" y="188881"/>
            <a:ext cx="1463043" cy="14630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36" y="2498914"/>
            <a:ext cx="1465482" cy="14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0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22" y="0"/>
            <a:ext cx="688887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8186" y="2334126"/>
            <a:ext cx="36434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YOUR SPHERE OF INFLUENCE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921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00" y="457198"/>
            <a:ext cx="11201400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43" y="1761740"/>
            <a:ext cx="8921514" cy="333451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231E2FE-59DA-4D71-B020-EFC93E9FC5F4}" type="slidenum">
              <a:rPr lang="en-US" smtClean="0">
                <a:solidFill>
                  <a:schemeClr val="bg1"/>
                </a:solidFill>
              </a:rPr>
              <a:t>51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726141"/>
            <a:ext cx="10515600" cy="5338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5046"/>
            <a:ext cx="10515600" cy="44414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latin typeface="+mj-lt"/>
              </a:rPr>
              <a:t>PUTTING IT </a:t>
            </a:r>
          </a:p>
          <a:p>
            <a:pPr marL="0" indent="0" algn="ctr">
              <a:buNone/>
            </a:pPr>
            <a:r>
              <a:rPr lang="en-US" sz="6000" dirty="0" smtClean="0">
                <a:latin typeface="+mj-lt"/>
              </a:rPr>
              <a:t>ALL TOGETHER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What questions do you have?</a:t>
            </a:r>
          </a:p>
          <a:p>
            <a:pPr marL="0" indent="0" algn="ctr">
              <a:buNone/>
            </a:pPr>
            <a:r>
              <a:rPr lang="en-US" sz="4000" dirty="0" smtClean="0"/>
              <a:t>How will you embrace your transfer lenses?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>
                <a:solidFill>
                  <a:schemeClr val="bg1"/>
                </a:solidFill>
              </a:rPr>
              <a:t>52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388114" y="3460886"/>
            <a:ext cx="3393195" cy="0"/>
          </a:xfrm>
          <a:prstGeom prst="line">
            <a:avLst/>
          </a:prstGeom>
          <a:ln w="76200">
            <a:solidFill>
              <a:srgbClr val="0D72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NISTS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NATIONAL INSTITUTE FOR THE STUDY OF TRANSFER STUDENTS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12220" y="6356350"/>
            <a:ext cx="0" cy="365125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11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3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54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6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55</a:t>
            </a:fld>
            <a:endParaRPr lang="en-US" dirty="0"/>
          </a:p>
        </p:txBody>
      </p:sp>
      <p:pic>
        <p:nvPicPr>
          <p:cNvPr id="2" name="Picture 1" descr="nists | Conference Archive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" b="6808"/>
          <a:stretch/>
        </p:blipFill>
        <p:spPr>
          <a:xfrm>
            <a:off x="18553" y="25907"/>
            <a:ext cx="12173447" cy="679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3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NISTS ANNUAL AWARDS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56</a:t>
            </a:fld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"/>
          <a:stretch/>
        </p:blipFill>
        <p:spPr>
          <a:xfrm>
            <a:off x="838200" y="1925053"/>
            <a:ext cx="10559091" cy="393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3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smtClean="0">
              <a:solidFill>
                <a:schemeClr val="tx1"/>
              </a:solidFill>
              <a:latin typeface="+mj-lt"/>
            </a:endParaRPr>
          </a:p>
          <a:p>
            <a:pPr algn="ctr"/>
            <a:endParaRPr lang="en-US" sz="6000" dirty="0" smtClean="0">
              <a:solidFill>
                <a:schemeClr val="tx1"/>
              </a:solidFill>
              <a:latin typeface="+mj-lt"/>
            </a:endParaRPr>
          </a:p>
          <a:p>
            <a:pPr algn="ctr"/>
            <a:endParaRPr lang="en-US" sz="60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US" sz="6000" dirty="0" smtClean="0">
              <a:solidFill>
                <a:schemeClr val="tx1"/>
              </a:solidFill>
              <a:latin typeface="+mj-lt"/>
            </a:endParaRPr>
          </a:p>
          <a:p>
            <a:pPr algn="ctr"/>
            <a:endParaRPr lang="en-US" sz="60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725320" y="3681970"/>
            <a:ext cx="4873997" cy="1965296"/>
            <a:chOff x="3723244" y="4598537"/>
            <a:chExt cx="4484735" cy="1965296"/>
          </a:xfrm>
        </p:grpSpPr>
        <p:sp>
          <p:nvSpPr>
            <p:cNvPr id="7" name="Content Placeholder 5"/>
            <p:cNvSpPr txBox="1">
              <a:spLocks/>
            </p:cNvSpPr>
            <p:nvPr/>
          </p:nvSpPr>
          <p:spPr>
            <a:xfrm>
              <a:off x="3723244" y="4598537"/>
              <a:ext cx="4484735" cy="104719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4000" b="1" dirty="0" smtClean="0">
                  <a:solidFill>
                    <a:srgbClr val="0070C0"/>
                  </a:solidFill>
                </a:rPr>
                <a:t>Emily Kittrell, M.S.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dirty="0" smtClean="0"/>
                <a:t>Assistant Director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9629" y="5917502"/>
              <a:ext cx="4388350" cy="646331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emily.kittrell@ung.edu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57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894644" y="1292525"/>
            <a:ext cx="3981058" cy="4166781"/>
            <a:chOff x="860778" y="1190925"/>
            <a:chExt cx="3981058" cy="41667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778" y="1190925"/>
              <a:ext cx="3981058" cy="2043898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1352118" y="4031311"/>
              <a:ext cx="2998378" cy="1326395"/>
              <a:chOff x="1352118" y="4485133"/>
              <a:chExt cx="2998378" cy="132639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352118" y="4485133"/>
                <a:ext cx="2998378" cy="574431"/>
                <a:chOff x="1339248" y="3910717"/>
                <a:chExt cx="2998378" cy="574431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248" y="3910804"/>
                  <a:ext cx="574344" cy="574344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55222" y="3910789"/>
                  <a:ext cx="574344" cy="57434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7235" y="3910804"/>
                  <a:ext cx="574344" cy="574344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3210" y="3910717"/>
                  <a:ext cx="574416" cy="574416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8"/>
              <p:cNvSpPr txBox="1"/>
              <p:nvPr/>
            </p:nvSpPr>
            <p:spPr>
              <a:xfrm>
                <a:off x="1352118" y="5226753"/>
                <a:ext cx="29983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</a:rPr>
                  <a:t>www.nists.org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1352118" y="5215464"/>
                <a:ext cx="299837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/>
          <p:cNvGrpSpPr/>
          <p:nvPr/>
        </p:nvGrpSpPr>
        <p:grpSpPr>
          <a:xfrm>
            <a:off x="8132578" y="1123976"/>
            <a:ext cx="2059480" cy="2285625"/>
            <a:chOff x="7027639" y="1775582"/>
            <a:chExt cx="3394520" cy="376726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639" y="1775582"/>
              <a:ext cx="3394520" cy="339452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027639" y="5170103"/>
              <a:ext cx="3394520" cy="37274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269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231E2FE-59DA-4D71-B020-EFC93E9FC5F4}" type="slidenum">
              <a:rPr lang="en-US" smtClean="0"/>
              <a:t>58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838200" y="478971"/>
            <a:ext cx="10515600" cy="577940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8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REFERENCES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1800" b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</a:rPr>
              <a:t>Achieving the Dream (2018). </a:t>
            </a:r>
            <a:r>
              <a:rPr lang="en-US" altLang="en-US" sz="1200" i="1" dirty="0">
                <a:solidFill>
                  <a:srgbClr val="000000"/>
                </a:solidFill>
                <a:ea typeface="Calibri" panose="020F0502020204030204" pitchFamily="34" charset="0"/>
              </a:rPr>
              <a:t>Holistic student supports redesign: A toolkit for redesigning advising and student services to effectively support every student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</a:rPr>
              <a:t>. Retrieved from: 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hlinkClick r:id="rId3"/>
              </a:rPr>
              <a:t>https://www.achievingthedream.org/resource/17502/holistic-student-supports-redesign-a-toolkit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</a:rPr>
              <a:t>.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</a:rPr>
              <a:t/>
            </a:r>
            <a:b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</a:rPr>
            </a:br>
            <a:endParaRPr lang="en-US" altLang="en-US" sz="7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</a:rPr>
              <a:t>American 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</a:rPr>
              <a:t>Association of Community Colleges (2018). </a:t>
            </a:r>
            <a:r>
              <a:rPr lang="en-US" altLang="en-US" sz="1200" i="1" dirty="0">
                <a:solidFill>
                  <a:srgbClr val="000000"/>
                </a:solidFill>
                <a:ea typeface="Calibri" panose="020F0502020204030204" pitchFamily="34" charset="0"/>
              </a:rPr>
              <a:t>AACC fast facts 2018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</a:rPr>
              <a:t>. Retrieved from </a:t>
            </a:r>
            <a:r>
              <a:rPr lang="en-US" altLang="en-US" sz="1200" u="sng" dirty="0">
                <a:solidFill>
                  <a:srgbClr val="954F72"/>
                </a:solidFill>
                <a:ea typeface="Calibri" panose="020F0502020204030204" pitchFamily="34" charset="0"/>
                <a:hlinkClick r:id="rId4"/>
              </a:rPr>
              <a:t>https://www.aacc.nche.edu/research-trends/fast-facts/</a:t>
            </a:r>
            <a:r>
              <a:rPr lang="en-US" altLang="en-US" sz="1200" dirty="0"/>
              <a:t> </a:t>
            </a:r>
            <a:r>
              <a:rPr lang="en-US" altLang="en-US" sz="1200" dirty="0" smtClean="0"/>
              <a:t/>
            </a:r>
            <a:br>
              <a:rPr lang="en-US" altLang="en-US" sz="1200" dirty="0" smtClean="0"/>
            </a:br>
            <a:endParaRPr lang="en-US" altLang="en-US" sz="7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Deane, K.C., Fink, J., Gordon, M., Jenkins, D., Kadlec, A., &amp; Wyner, J. (2017) </a:t>
            </a:r>
            <a:r>
              <a:rPr lang="en-US" sz="1200" i="1" dirty="0"/>
              <a:t>Tackling transfer: A guide to convening community colleges and universities to improve transfer student outcomes</a:t>
            </a:r>
            <a:r>
              <a:rPr lang="en-US" sz="1200" dirty="0"/>
              <a:t>. Retrieved from </a:t>
            </a:r>
            <a:r>
              <a:rPr lang="en-US" sz="1200" u="sng" dirty="0">
                <a:hlinkClick r:id="rId5"/>
              </a:rPr>
              <a:t>https://ccrc.tc.columbia.edu/publications/tackling-transfer-guide-convening-community-colleges-universities-improve-transfer-student-outcomes.html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7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Education Design Lab (2019). Seamless transfer pathways: Student-centered solutions to improve transfer student success. Retrieved from </a:t>
            </a:r>
            <a:r>
              <a:rPr lang="en-US" sz="1200" dirty="0">
                <a:hlinkClick r:id="rId6"/>
              </a:rPr>
              <a:t>https://eddesignlab.org/stp</a:t>
            </a:r>
            <a:r>
              <a:rPr lang="en-US" sz="1200" dirty="0" smtClean="0">
                <a:hlinkClick r:id="rId6"/>
              </a:rPr>
              <a:t>/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endParaRPr lang="en-US" altLang="en-US" sz="700" dirty="0" smtClean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Higher Ed Live (2019, March 19). </a:t>
            </a:r>
            <a:r>
              <a:rPr lang="en-US" altLang="en-US" sz="1200" i="1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Marketing Live–Transfer receptivity: Transforming culture and the student experience.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[Audio Podcast]. Retrieved from </a:t>
            </a:r>
            <a:r>
              <a:rPr lang="en-US" sz="1200" dirty="0">
                <a:hlinkClick r:id="rId7"/>
              </a:rPr>
              <a:t>http://listen.higheredlive.com/e/marketing-live-transfer-receptivity-transforming-culture-and-the-student-experience</a:t>
            </a:r>
            <a:r>
              <a:rPr lang="en-US" sz="1200" dirty="0" smtClean="0">
                <a:hlinkClick r:id="rId7"/>
              </a:rPr>
              <a:t>/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altLang="en-US" sz="700" dirty="0" smtClean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Jenkins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D., &amp; Fink, J. (2016). </a:t>
            </a:r>
            <a:r>
              <a:rPr lang="en-US" altLang="en-US" sz="1200" i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Tracking transfer: New measures of institutional and state effectiveness in helping community college students attain bachelor’s degrees.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Retrieved from </a:t>
            </a:r>
            <a:r>
              <a:rPr lang="en-US" altLang="en-US" sz="1200" u="sng" dirty="0">
                <a:solidFill>
                  <a:srgbClr val="954F72"/>
                </a:solidFill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https://ccrc.tc.columbia.edu/publications/tracking-transfer-institutional-state-effectiveness.html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700" dirty="0" smtClean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National Institute for the Study of </a:t>
            </a:r>
            <a:r>
              <a:rPr lang="en-US" sz="1100" dirty="0"/>
              <a:t>Transfer</a:t>
            </a:r>
            <a:r>
              <a:rPr lang="en-US" sz="1200" dirty="0"/>
              <a:t> Students (2016). </a:t>
            </a:r>
            <a:r>
              <a:rPr lang="en-US" sz="1200" i="1" dirty="0"/>
              <a:t>A beginner’s guide to gathering transfer student data on your campus</a:t>
            </a:r>
            <a:r>
              <a:rPr lang="en-US" sz="1200" dirty="0"/>
              <a:t>. Retrieved </a:t>
            </a:r>
            <a:r>
              <a:rPr lang="en-US" sz="1200" dirty="0" smtClean="0"/>
              <a:t>from </a:t>
            </a:r>
            <a:r>
              <a:rPr lang="en-US" sz="1200" dirty="0">
                <a:hlinkClick r:id="rId9"/>
              </a:rPr>
              <a:t>https://www.nists.org/guide-to-gathering-transfer-student</a:t>
            </a:r>
            <a:r>
              <a:rPr lang="en-US" sz="1200" dirty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7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 smtClean="0"/>
              <a:t>National Institute for the Study of Transfer Students (2019). </a:t>
            </a:r>
            <a:r>
              <a:rPr lang="en-US" sz="1200" i="1" dirty="0" smtClean="0"/>
              <a:t>Transfer receptivity: Transforming culture and the student experience</a:t>
            </a:r>
            <a:r>
              <a:rPr lang="en-US" sz="1200" dirty="0" smtClean="0"/>
              <a:t>. Retrieved from </a:t>
            </a:r>
            <a:r>
              <a:rPr lang="en-US" sz="1200" dirty="0">
                <a:hlinkClick r:id="rId10"/>
              </a:rPr>
              <a:t>https://higheredlive.com/transfer-receptivity-transforming-culture-and-the-student-experience</a:t>
            </a:r>
            <a:r>
              <a:rPr lang="en-US" sz="1200" dirty="0" smtClean="0">
                <a:hlinkClick r:id="rId10"/>
              </a:rPr>
              <a:t>/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7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 smtClean="0"/>
              <a:t>Rassen</a:t>
            </a:r>
            <a:r>
              <a:rPr lang="en-US" sz="1200" dirty="0"/>
              <a:t>, E., Chaplot, P., Jenkins, P. D., &amp; Johnstone, R. (2013). </a:t>
            </a:r>
            <a:r>
              <a:rPr lang="en-US" sz="1200" i="1" dirty="0"/>
              <a:t>Understanding the student experience through the loss/momentum framework: Clearing the path to completion</a:t>
            </a:r>
            <a:r>
              <a:rPr lang="en-US" sz="1200" dirty="0"/>
              <a:t>. Retrieved from </a:t>
            </a:r>
            <a:r>
              <a:rPr lang="en-US" sz="1200" u="sng" dirty="0">
                <a:hlinkClick r:id="rId11"/>
              </a:rPr>
              <a:t>https://ccrc.tc.columbia.edu/publications/understanding-student-experience-cbd.html</a:t>
            </a:r>
            <a:r>
              <a:rPr lang="en-US" sz="1200" dirty="0"/>
              <a:t> </a:t>
            </a:r>
            <a:endParaRPr lang="en-US" altLang="en-US" sz="3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54211" cy="365125"/>
          </a:xfrm>
        </p:spPr>
        <p:txBody>
          <a:bodyPr/>
          <a:lstStyle>
            <a:lvl1pPr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5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59</a:t>
            </a:fld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838200" y="530225"/>
            <a:ext cx="10646229" cy="435133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200" b="1" dirty="0" smtClean="0"/>
              <a:t>REFERENCES (continued)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96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800" dirty="0" smtClean="0"/>
              <a:t>Schudde, L., Bradley, D., &amp; Absher, C. (2018). Ease of access and usefulness of transfer information on community college websites in Texas. Retrieved from </a:t>
            </a:r>
            <a:r>
              <a:rPr lang="en-US" sz="4800" dirty="0" smtClean="0">
                <a:hlinkClick r:id="rId2"/>
              </a:rPr>
              <a:t>https://ccrc.tc.columbia.edu/publications/ease-access-usefulness-transfer-information-community-college-websites-texas.html</a:t>
            </a:r>
            <a:r>
              <a:rPr lang="en-US" sz="4800" dirty="0" smtClean="0"/>
              <a:t> 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8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800" dirty="0" smtClean="0"/>
              <a:t>Shapiro, D. (2018). Student transfer and mobility: Pathways, scale, and outcomes for student success. In M.A. Poisel &amp; S. Joseph (Eds.), </a:t>
            </a:r>
            <a:r>
              <a:rPr lang="en-US" sz="4800" i="1" dirty="0" smtClean="0"/>
              <a:t>Building transfer student pathways for college and career success </a:t>
            </a:r>
            <a:r>
              <a:rPr lang="en-US" sz="4800" dirty="0" smtClean="0"/>
              <a:t>(p. 1-16). Columbia, SC: University of South Carolina, National Resource Center for the First Year Experience &amp; Students in Transition and the National Institute for the Study of Transfer Students.</a:t>
            </a:r>
            <a:br>
              <a:rPr lang="en-US" sz="4800" dirty="0" smtClean="0"/>
            </a:br>
            <a:endParaRPr lang="en-US" sz="48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800" dirty="0" smtClean="0"/>
              <a:t>Shapiro, D., Dundar, A., Huie, F., Wakhungu, P.K., Bhimdiwali, A., Nathan, A., &amp; Youngsik, H. (2018). </a:t>
            </a:r>
            <a:r>
              <a:rPr lang="en-US" sz="4800" i="1" dirty="0" smtClean="0"/>
              <a:t>Transfer and mobility: A national view of student movement in postsecondary institutions, fall 2011 cohort</a:t>
            </a:r>
            <a:r>
              <a:rPr lang="en-US" sz="4800" dirty="0" smtClean="0"/>
              <a:t> (Signature Report No. 15). Retrieved from </a:t>
            </a:r>
            <a:r>
              <a:rPr lang="en-US" sz="4800" dirty="0" smtClean="0">
                <a:hlinkClick r:id="rId3"/>
              </a:rPr>
              <a:t>https://nscresearchcenter.org/signaturereport15/</a:t>
            </a:r>
            <a:r>
              <a:rPr lang="en-US" sz="4800" dirty="0" smtClean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48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48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Taylor, J. L. &amp; Jain, D. (2017). The multiple dimensions of transfer: Examining the transfer function in American higher education. </a:t>
            </a:r>
            <a:r>
              <a:rPr lang="en-US" altLang="en-US" sz="4800" i="1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Community College Review, 45</a:t>
            </a:r>
            <a:r>
              <a:rPr lang="en-US" altLang="en-US" sz="48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(4), 273-293.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4800" dirty="0" smtClean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48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U.S. Government Accountability Office. (2017). </a:t>
            </a:r>
            <a:r>
              <a:rPr lang="en-US" altLang="en-US" sz="4800" i="1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Higher education: Students need more information to help reduce challenges in transferring college credits</a:t>
            </a:r>
            <a:r>
              <a:rPr lang="en-US" altLang="en-US" sz="48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GAO-17-574. Retrieved from </a:t>
            </a:r>
            <a:r>
              <a:rPr lang="en-US" altLang="en-US" sz="4800" u="sng" dirty="0" smtClean="0">
                <a:solidFill>
                  <a:srgbClr val="954F72"/>
                </a:solidFill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https://www.gao.gov/products/GAO-17-574</a:t>
            </a:r>
            <a:r>
              <a:rPr lang="en-US" altLang="en-US" sz="48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en-US" sz="4800" dirty="0" smtClean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48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Wyner, J., Deane, K., Jenkins, D., &amp; Fink, J. (2016). </a:t>
            </a:r>
            <a:r>
              <a:rPr lang="en-US" altLang="en-US" sz="4800" i="1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The transfer playbook: Essential practices for two- and four-year colleges</a:t>
            </a:r>
            <a:r>
              <a:rPr lang="en-US" altLang="en-US" sz="48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 Retrieved from </a:t>
            </a:r>
            <a:r>
              <a:rPr lang="en-US" altLang="en-US" sz="4800" u="sng" dirty="0" smtClean="0">
                <a:solidFill>
                  <a:srgbClr val="954F72"/>
                </a:solidFill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https://ccrc.tc.columbia.edu/publications/transfer-playbook-essential-practices.html</a:t>
            </a:r>
            <a:r>
              <a:rPr lang="en-US" altLang="en-US" sz="48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en-US" sz="4800" dirty="0" smtClean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48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Yeh, T.L. (2018). </a:t>
            </a:r>
            <a:r>
              <a:rPr lang="en-US" altLang="en-US" sz="4800" i="1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Introduction to high-performing transfer partnerships study</a:t>
            </a:r>
            <a:r>
              <a:rPr lang="en-US" altLang="en-US" sz="48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 Retrieved from </a:t>
            </a:r>
            <a:r>
              <a:rPr lang="en-US" sz="4800" dirty="0" smtClean="0">
                <a:hlinkClick r:id="rId6"/>
              </a:rPr>
              <a:t>http://www.washington.edu/ccri/research/transfer/</a:t>
            </a:r>
            <a:r>
              <a:rPr lang="en-US" sz="4800" dirty="0" smtClean="0"/>
              <a:t> 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en-US" sz="4800" dirty="0" smtClean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48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Graphic elements: </a:t>
            </a:r>
            <a:r>
              <a:rPr lang="en-US" altLang="en-US" sz="48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https://www.freepik.com/</a:t>
            </a:r>
            <a:r>
              <a:rPr lang="en-US" altLang="en-US" sz="48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27438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54211" cy="365125"/>
          </a:xfrm>
        </p:spPr>
        <p:txBody>
          <a:bodyPr/>
          <a:lstStyle/>
          <a:p>
            <a:r>
              <a:rPr lang="en-US" dirty="0" smtClean="0"/>
              <a:t>NISTS 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23070" y="6356350"/>
            <a:ext cx="5830330" cy="365125"/>
          </a:xfrm>
        </p:spPr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231E2FE-59DA-4D71-B020-EFC93E9FC5F4}" type="slidenum">
              <a:rPr lang="en-US" smtClean="0"/>
              <a:t>6</a:t>
            </a:fld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995053" y="1828798"/>
            <a:ext cx="2897459" cy="2897459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7900" y="2738918"/>
            <a:ext cx="26917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+mj-lt"/>
              </a:rPr>
              <a:t>TRANSFER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+mj-lt"/>
              </a:rPr>
              <a:t>CHAMPION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826748" y="872072"/>
            <a:ext cx="6340681" cy="1556807"/>
            <a:chOff x="4826748" y="872072"/>
            <a:chExt cx="6340681" cy="1556807"/>
          </a:xfrm>
        </p:grpSpPr>
        <p:sp>
          <p:nvSpPr>
            <p:cNvPr id="17" name="Rounded Rectangle 16"/>
            <p:cNvSpPr/>
            <p:nvPr/>
          </p:nvSpPr>
          <p:spPr>
            <a:xfrm>
              <a:off x="5238235" y="1126272"/>
              <a:ext cx="5929194" cy="1161868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826748" y="872072"/>
              <a:ext cx="1556807" cy="1556807"/>
              <a:chOff x="4654421" y="704804"/>
              <a:chExt cx="1556807" cy="1556807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654421" y="704804"/>
                <a:ext cx="1556807" cy="15568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843950" y="894333"/>
                <a:ext cx="1177749" cy="1177749"/>
              </a:xfrm>
              <a:prstGeom prst="ellipse">
                <a:avLst/>
              </a:pr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latin typeface="+mj-lt"/>
                  </a:rPr>
                  <a:t>1</a:t>
                </a:r>
                <a:endParaRPr lang="en-US" dirty="0">
                  <a:latin typeface="+mj-lt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573084" y="1286628"/>
              <a:ext cx="233910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AGENT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26748" y="2384273"/>
            <a:ext cx="6340681" cy="1556807"/>
            <a:chOff x="4826748" y="2384273"/>
            <a:chExt cx="6340681" cy="1556807"/>
          </a:xfrm>
        </p:grpSpPr>
        <p:sp>
          <p:nvSpPr>
            <p:cNvPr id="22" name="Rounded Rectangle 21"/>
            <p:cNvSpPr/>
            <p:nvPr/>
          </p:nvSpPr>
          <p:spPr>
            <a:xfrm>
              <a:off x="5238235" y="2638473"/>
              <a:ext cx="5929194" cy="1161868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826748" y="2384273"/>
              <a:ext cx="1556807" cy="1556807"/>
              <a:chOff x="4654421" y="2217005"/>
              <a:chExt cx="1556807" cy="1556807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654421" y="2217005"/>
                <a:ext cx="1556807" cy="15568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843950" y="2448817"/>
                <a:ext cx="1177749" cy="1177749"/>
              </a:xfrm>
              <a:prstGeom prst="ellipse">
                <a:avLst/>
              </a:pr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latin typeface="+mj-lt"/>
                  </a:rPr>
                  <a:t>2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573084" y="2839070"/>
              <a:ext cx="41394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CONNECTOR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26748" y="3941080"/>
            <a:ext cx="6340681" cy="1556807"/>
            <a:chOff x="4826748" y="3941080"/>
            <a:chExt cx="6340681" cy="1556807"/>
          </a:xfrm>
        </p:grpSpPr>
        <p:sp>
          <p:nvSpPr>
            <p:cNvPr id="24" name="Rounded Rectangle 23"/>
            <p:cNvSpPr/>
            <p:nvPr/>
          </p:nvSpPr>
          <p:spPr>
            <a:xfrm>
              <a:off x="5238235" y="4195280"/>
              <a:ext cx="5929194" cy="1161868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826748" y="3941080"/>
              <a:ext cx="1556807" cy="1556807"/>
              <a:chOff x="4654421" y="3773812"/>
              <a:chExt cx="1556807" cy="1556807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654421" y="3773812"/>
                <a:ext cx="1556807" cy="15568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843950" y="3970115"/>
                <a:ext cx="1177749" cy="1177749"/>
              </a:xfrm>
              <a:prstGeom prst="ellipse">
                <a:avLst/>
              </a:pr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latin typeface="+mj-lt"/>
                  </a:rPr>
                  <a:t>3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6573084" y="4353284"/>
              <a:ext cx="35918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ADVOCATE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92513" y="1505414"/>
            <a:ext cx="729150" cy="3375761"/>
            <a:chOff x="3892513" y="1505414"/>
            <a:chExt cx="729150" cy="3375761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3892513" y="3162676"/>
              <a:ext cx="56188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454395" y="1640499"/>
              <a:ext cx="0" cy="30857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4298279" y="1505414"/>
              <a:ext cx="323384" cy="323384"/>
            </a:xfrm>
            <a:prstGeom prst="ellipse">
              <a:avLst/>
            </a:prstGeom>
            <a:solidFill>
              <a:srgbClr val="003366"/>
            </a:solidFill>
            <a:ln>
              <a:solidFill>
                <a:srgbClr val="1831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4287166" y="2995268"/>
              <a:ext cx="323384" cy="323384"/>
            </a:xfrm>
            <a:prstGeom prst="ellipse">
              <a:avLst/>
            </a:prstGeom>
            <a:solidFill>
              <a:srgbClr val="003366"/>
            </a:solidFill>
            <a:ln>
              <a:solidFill>
                <a:srgbClr val="1831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4287166" y="4557791"/>
              <a:ext cx="323384" cy="323384"/>
            </a:xfrm>
            <a:prstGeom prst="ellipse">
              <a:avLst/>
            </a:prstGeom>
            <a:solidFill>
              <a:srgbClr val="003366"/>
            </a:solidFill>
            <a:ln>
              <a:solidFill>
                <a:srgbClr val="1831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702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NATIONAL INSTITUTE FOR THE STUDY OF TRANSFER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E2FE-59DA-4D71-B020-EFC93E9FC5F4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87" y="485970"/>
            <a:ext cx="3660648" cy="5417603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772" y="734679"/>
            <a:ext cx="564955" cy="5226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08700" y="1640499"/>
            <a:ext cx="52451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18315A"/>
                </a:solidFill>
              </a:rPr>
              <a:t>Despite research, institutional programs, and a national agenda focused on transfer students, institutions have not moved the needle for transfer student completion over the past several decades.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85528" y="5100219"/>
            <a:ext cx="409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Mark Allen Poisel &amp; Sonya Joseph</a:t>
            </a:r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54211" cy="365125"/>
          </a:xfrm>
        </p:spPr>
        <p:txBody>
          <a:bodyPr/>
          <a:lstStyle>
            <a:lvl1pPr>
              <a:defRPr>
                <a:solidFill>
                  <a:srgbClr val="18315A"/>
                </a:solidFill>
              </a:defRPr>
            </a:lvl1pPr>
          </a:lstStyle>
          <a:p>
            <a:r>
              <a:rPr lang="en-US" dirty="0" smtClean="0"/>
              <a:t>NISTS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44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4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00" y="457200"/>
            <a:ext cx="11201400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43" y="1088403"/>
            <a:ext cx="8921514" cy="3334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" y="4730341"/>
            <a:ext cx="1120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*Assumptions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Attitudes   *Culture   *Expectations </a:t>
            </a: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*Experiences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*Emotions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*Motivation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571123" y="64176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FFE3FD-5BBB-4444-8380-6FC08B58B24F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0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5205</TotalTime>
  <Words>1328</Words>
  <Application>Microsoft Office PowerPoint</Application>
  <PresentationFormat>Widescreen</PresentationFormat>
  <Paragraphs>384</Paragraphs>
  <Slides>59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Arial Black</vt:lpstr>
      <vt:lpstr>Arial Narrow</vt:lpstr>
      <vt:lpstr>Calibri</vt:lpstr>
      <vt:lpstr>Oswald</vt:lpstr>
      <vt:lpstr>Office Theme</vt:lpstr>
      <vt:lpstr>EMBRACING YOUR TRANSFER LENSES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Nick*</vt:lpstr>
      <vt:lpstr>PowerPoint Presentation</vt:lpstr>
      <vt:lpstr>PowerPoint Presentation</vt:lpstr>
      <vt:lpstr>PowerPoint Presentation</vt:lpstr>
      <vt:lpstr>PowerPoint Presentation</vt:lpstr>
      <vt:lpstr>TRANSFER POPULATION</vt:lpstr>
      <vt:lpstr>TRANSFER PATHWAYS</vt:lpstr>
      <vt:lpstr>TRANSFER OUTCOMES</vt:lpstr>
      <vt:lpstr>PowerPoint Presentation</vt:lpstr>
      <vt:lpstr>TRANSFER EXPERIENCE</vt:lpstr>
      <vt:lpstr>PowerPoint Presentation</vt:lpstr>
      <vt:lpstr>PowerPoint Presentation</vt:lpstr>
      <vt:lpstr>PowerPoint Presentation</vt:lpstr>
      <vt:lpstr>TRANSFER STUDENT EXPERIENCE</vt:lpstr>
      <vt:lpstr>PowerPoint Presentation</vt:lpstr>
      <vt:lpstr>PowerPoint Presentation</vt:lpstr>
      <vt:lpstr>PowerPoint Presentation</vt:lpstr>
      <vt:lpstr>PowerPoint Presentation</vt:lpstr>
      <vt:lpstr>LENSES LEARNING FRAMEWORK</vt:lpstr>
      <vt:lpstr>TRANSFER LANDSCAPE</vt:lpstr>
      <vt:lpstr>TRANSFER LANDSCAPE</vt:lpstr>
      <vt:lpstr>TRANSFER LANDSCAPE</vt:lpstr>
      <vt:lpstr>TRANSFER LANDSCAPE</vt:lpstr>
      <vt:lpstr>TRANSFER LANDSCAPE</vt:lpstr>
      <vt:lpstr>TRANSFER LANDSCAPE</vt:lpstr>
      <vt:lpstr>TRANSFER STUDENT EXPERIENCE</vt:lpstr>
      <vt:lpstr>TRANSFER STUDENT EXPERIENCE</vt:lpstr>
      <vt:lpstr>TRANSFER STUDENT EXPERIENCE</vt:lpstr>
      <vt:lpstr>TRANSFER STUDENT EXPERIENCE</vt:lpstr>
      <vt:lpstr>TRANSFER STUDENT EXPERIENCE</vt:lpstr>
      <vt:lpstr>TRANSFER STUDENT EXPERIENCE</vt:lpstr>
      <vt:lpstr>PowerPoint Presentation</vt:lpstr>
      <vt:lpstr>TRANSFER STUDENT EXPERIENCE</vt:lpstr>
      <vt:lpstr>TRANSFER ADVOCACY</vt:lpstr>
      <vt:lpstr>TRANSFER ADVOCACY</vt:lpstr>
      <vt:lpstr>TRANSFER ADVOCACY</vt:lpstr>
      <vt:lpstr>TRANSFER ADVOCACY</vt:lpstr>
      <vt:lpstr>TRANSFER ADVOCACY</vt:lpstr>
      <vt:lpstr>TRANSFER ADVOCACY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NISTS ANNUAL AWARDS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Kittrell</dc:creator>
  <cp:lastModifiedBy>Emily Sparrow</cp:lastModifiedBy>
  <cp:revision>385</cp:revision>
  <cp:lastPrinted>2018-09-24T15:45:42Z</cp:lastPrinted>
  <dcterms:created xsi:type="dcterms:W3CDTF">2018-09-19T00:30:12Z</dcterms:created>
  <dcterms:modified xsi:type="dcterms:W3CDTF">2019-06-18T02:57:53Z</dcterms:modified>
</cp:coreProperties>
</file>